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00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</p:sldIdLst>
  <p:sldSz cx="5400675" cy="6840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CC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-2832" y="-90"/>
      </p:cViewPr>
      <p:guideLst>
        <p:guide orient="horz" pos="2154"/>
        <p:guide pos="17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image" Target="../media/image61.wmf"/><Relationship Id="rId7" Type="http://schemas.openxmlformats.org/officeDocument/2006/relationships/image" Target="../media/image65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6" Type="http://schemas.openxmlformats.org/officeDocument/2006/relationships/image" Target="../media/image64.wmf"/><Relationship Id="rId5" Type="http://schemas.openxmlformats.org/officeDocument/2006/relationships/image" Target="../media/image63.wmf"/><Relationship Id="rId4" Type="http://schemas.openxmlformats.org/officeDocument/2006/relationships/image" Target="../media/image62.wmf"/><Relationship Id="rId9" Type="http://schemas.openxmlformats.org/officeDocument/2006/relationships/image" Target="../media/image3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image" Target="../media/image4.wmf"/><Relationship Id="rId7" Type="http://schemas.openxmlformats.org/officeDocument/2006/relationships/image" Target="../media/image70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69.wmf"/><Relationship Id="rId11" Type="http://schemas.openxmlformats.org/officeDocument/2006/relationships/image" Target="../media/image74.wmf"/><Relationship Id="rId5" Type="http://schemas.openxmlformats.org/officeDocument/2006/relationships/image" Target="../media/image68.wmf"/><Relationship Id="rId10" Type="http://schemas.openxmlformats.org/officeDocument/2006/relationships/image" Target="../media/image73.wmf"/><Relationship Id="rId4" Type="http://schemas.openxmlformats.org/officeDocument/2006/relationships/image" Target="../media/image67.wmf"/><Relationship Id="rId9" Type="http://schemas.openxmlformats.org/officeDocument/2006/relationships/image" Target="../media/image72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image" Target="../media/image79.wmf"/><Relationship Id="rId3" Type="http://schemas.openxmlformats.org/officeDocument/2006/relationships/image" Target="../media/image4.wmf"/><Relationship Id="rId7" Type="http://schemas.openxmlformats.org/officeDocument/2006/relationships/image" Target="../media/image77.wmf"/><Relationship Id="rId12" Type="http://schemas.openxmlformats.org/officeDocument/2006/relationships/image" Target="../media/image7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6.wmf"/><Relationship Id="rId11" Type="http://schemas.openxmlformats.org/officeDocument/2006/relationships/image" Target="../media/image74.wmf"/><Relationship Id="rId5" Type="http://schemas.openxmlformats.org/officeDocument/2006/relationships/image" Target="../media/image75.wmf"/><Relationship Id="rId10" Type="http://schemas.openxmlformats.org/officeDocument/2006/relationships/image" Target="../media/image73.wmf"/><Relationship Id="rId4" Type="http://schemas.openxmlformats.org/officeDocument/2006/relationships/image" Target="../media/image67.wmf"/><Relationship Id="rId9" Type="http://schemas.openxmlformats.org/officeDocument/2006/relationships/image" Target="../media/image7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7" Type="http://schemas.openxmlformats.org/officeDocument/2006/relationships/image" Target="../media/image3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2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image" Target="../media/image89.wmf"/><Relationship Id="rId7" Type="http://schemas.openxmlformats.org/officeDocument/2006/relationships/image" Target="../media/image91.wmf"/><Relationship Id="rId2" Type="http://schemas.openxmlformats.org/officeDocument/2006/relationships/image" Target="../media/image88.wmf"/><Relationship Id="rId1" Type="http://schemas.openxmlformats.org/officeDocument/2006/relationships/image" Target="../media/image62.wmf"/><Relationship Id="rId6" Type="http://schemas.openxmlformats.org/officeDocument/2006/relationships/image" Target="../media/image90.wmf"/><Relationship Id="rId5" Type="http://schemas.openxmlformats.org/officeDocument/2006/relationships/image" Target="../media/image3.wmf"/><Relationship Id="rId10" Type="http://schemas.openxmlformats.org/officeDocument/2006/relationships/image" Target="../media/image94.wmf"/><Relationship Id="rId4" Type="http://schemas.openxmlformats.org/officeDocument/2006/relationships/image" Target="../media/image2.wmf"/><Relationship Id="rId9" Type="http://schemas.openxmlformats.org/officeDocument/2006/relationships/image" Target="../media/image93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image" Target="../media/image4.wmf"/><Relationship Id="rId7" Type="http://schemas.openxmlformats.org/officeDocument/2006/relationships/image" Target="../media/image103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102.wmf"/><Relationship Id="rId11" Type="http://schemas.openxmlformats.org/officeDocument/2006/relationships/image" Target="../media/image105.wmf"/><Relationship Id="rId5" Type="http://schemas.openxmlformats.org/officeDocument/2006/relationships/image" Target="../media/image101.wmf"/><Relationship Id="rId10" Type="http://schemas.openxmlformats.org/officeDocument/2006/relationships/image" Target="../media/image104.wmf"/><Relationship Id="rId4" Type="http://schemas.openxmlformats.org/officeDocument/2006/relationships/image" Target="../media/image100.wmf"/><Relationship Id="rId9" Type="http://schemas.openxmlformats.org/officeDocument/2006/relationships/image" Target="../media/image91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image" Target="../media/image9.wmf"/><Relationship Id="rId7" Type="http://schemas.openxmlformats.org/officeDocument/2006/relationships/image" Target="../media/image2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Relationship Id="rId9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wmf"/><Relationship Id="rId3" Type="http://schemas.openxmlformats.org/officeDocument/2006/relationships/image" Target="../media/image146.wmf"/><Relationship Id="rId7" Type="http://schemas.openxmlformats.org/officeDocument/2006/relationships/image" Target="../media/image150.wmf"/><Relationship Id="rId2" Type="http://schemas.openxmlformats.org/officeDocument/2006/relationships/image" Target="../media/image145.wmf"/><Relationship Id="rId1" Type="http://schemas.openxmlformats.org/officeDocument/2006/relationships/image" Target="../media/image144.wmf"/><Relationship Id="rId6" Type="http://schemas.openxmlformats.org/officeDocument/2006/relationships/image" Target="../media/image149.wmf"/><Relationship Id="rId5" Type="http://schemas.openxmlformats.org/officeDocument/2006/relationships/image" Target="../media/image148.wmf"/><Relationship Id="rId4" Type="http://schemas.openxmlformats.org/officeDocument/2006/relationships/image" Target="../media/image14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1119505"/>
            <a:ext cx="4590574" cy="2381521"/>
          </a:xfrm>
        </p:spPr>
        <p:txBody>
          <a:bodyPr anchor="b"/>
          <a:lstStyle>
            <a:lvl1pPr algn="ctr">
              <a:defRPr sz="35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3592866"/>
            <a:ext cx="4050506" cy="1651546"/>
          </a:xfrm>
        </p:spPr>
        <p:txBody>
          <a:bodyPr/>
          <a:lstStyle>
            <a:lvl1pPr marL="0" indent="0" algn="ctr">
              <a:buNone/>
              <a:defRPr sz="1417"/>
            </a:lvl1pPr>
            <a:lvl2pPr marL="270022" indent="0" algn="ctr">
              <a:buNone/>
              <a:defRPr sz="1181"/>
            </a:lvl2pPr>
            <a:lvl3pPr marL="540045" indent="0" algn="ctr">
              <a:buNone/>
              <a:defRPr sz="1063"/>
            </a:lvl3pPr>
            <a:lvl4pPr marL="810067" indent="0" algn="ctr">
              <a:buNone/>
              <a:defRPr sz="945"/>
            </a:lvl4pPr>
            <a:lvl5pPr marL="1080089" indent="0" algn="ctr">
              <a:buNone/>
              <a:defRPr sz="945"/>
            </a:lvl5pPr>
            <a:lvl6pPr marL="1350112" indent="0" algn="ctr">
              <a:buNone/>
              <a:defRPr sz="945"/>
            </a:lvl6pPr>
            <a:lvl7pPr marL="1620134" indent="0" algn="ctr">
              <a:buNone/>
              <a:defRPr sz="945"/>
            </a:lvl7pPr>
            <a:lvl8pPr marL="1890156" indent="0" algn="ctr">
              <a:buNone/>
              <a:defRPr sz="945"/>
            </a:lvl8pPr>
            <a:lvl9pPr marL="2160179" indent="0" algn="ctr">
              <a:buNone/>
              <a:defRPr sz="94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A0A5-2FF6-4F21-BF33-ECE62DBE4E1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959D-9B04-41F6-9E55-2975424A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4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A0A5-2FF6-4F21-BF33-ECE62DBE4E1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959D-9B04-41F6-9E55-2975424A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26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364195"/>
            <a:ext cx="1164521" cy="57970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364195"/>
            <a:ext cx="3426053" cy="579704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A0A5-2FF6-4F21-BF33-ECE62DBE4E1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959D-9B04-41F6-9E55-2975424A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72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A0A5-2FF6-4F21-BF33-ECE62DBE4E1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959D-9B04-41F6-9E55-2975424A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22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1705386"/>
            <a:ext cx="4658082" cy="2845473"/>
          </a:xfrm>
        </p:spPr>
        <p:txBody>
          <a:bodyPr anchor="b"/>
          <a:lstStyle>
            <a:lvl1pPr>
              <a:defRPr sz="35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4577779"/>
            <a:ext cx="4658082" cy="1496367"/>
          </a:xfrm>
        </p:spPr>
        <p:txBody>
          <a:bodyPr/>
          <a:lstStyle>
            <a:lvl1pPr marL="0" indent="0">
              <a:buNone/>
              <a:defRPr sz="1417">
                <a:solidFill>
                  <a:schemeClr val="tx1"/>
                </a:solidFill>
              </a:defRPr>
            </a:lvl1pPr>
            <a:lvl2pPr marL="270022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2pPr>
            <a:lvl3pPr marL="540045" indent="0">
              <a:buNone/>
              <a:defRPr sz="1063">
                <a:solidFill>
                  <a:schemeClr val="tx1">
                    <a:tint val="75000"/>
                  </a:schemeClr>
                </a:solidFill>
              </a:defRPr>
            </a:lvl3pPr>
            <a:lvl4pPr marL="810067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08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112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20134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9015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17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A0A5-2FF6-4F21-BF33-ECE62DBE4E1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959D-9B04-41F6-9E55-2975424A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3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1820976"/>
            <a:ext cx="2295287" cy="43402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1820976"/>
            <a:ext cx="2295287" cy="43402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A0A5-2FF6-4F21-BF33-ECE62DBE4E1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959D-9B04-41F6-9E55-2975424A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6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364197"/>
            <a:ext cx="4658082" cy="1322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1" y="1676882"/>
            <a:ext cx="2284738" cy="821814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1" y="2498697"/>
            <a:ext cx="2284738" cy="36752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1676882"/>
            <a:ext cx="2295990" cy="821814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2498697"/>
            <a:ext cx="2295990" cy="36752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A0A5-2FF6-4F21-BF33-ECE62DBE4E1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959D-9B04-41F6-9E55-2975424A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4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A0A5-2FF6-4F21-BF33-ECE62DBE4E1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959D-9B04-41F6-9E55-2975424A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72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A0A5-2FF6-4F21-BF33-ECE62DBE4E1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959D-9B04-41F6-9E55-2975424A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61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456036"/>
            <a:ext cx="1741858" cy="1596126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984912"/>
            <a:ext cx="2734092" cy="4861216"/>
          </a:xfrm>
        </p:spPr>
        <p:txBody>
          <a:bodyPr/>
          <a:lstStyle>
            <a:lvl1pPr>
              <a:defRPr sz="1890"/>
            </a:lvl1pPr>
            <a:lvl2pPr>
              <a:defRPr sz="1654"/>
            </a:lvl2pPr>
            <a:lvl3pPr>
              <a:defRPr sz="1417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2052161"/>
            <a:ext cx="1741858" cy="3801883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A0A5-2FF6-4F21-BF33-ECE62DBE4E1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959D-9B04-41F6-9E55-2975424A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30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456036"/>
            <a:ext cx="1741858" cy="1596126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984912"/>
            <a:ext cx="2734092" cy="4861216"/>
          </a:xfrm>
        </p:spPr>
        <p:txBody>
          <a:bodyPr anchor="t"/>
          <a:lstStyle>
            <a:lvl1pPr marL="0" indent="0">
              <a:buNone/>
              <a:defRPr sz="1890"/>
            </a:lvl1pPr>
            <a:lvl2pPr marL="270022" indent="0">
              <a:buNone/>
              <a:defRPr sz="1654"/>
            </a:lvl2pPr>
            <a:lvl3pPr marL="540045" indent="0">
              <a:buNone/>
              <a:defRPr sz="1417"/>
            </a:lvl3pPr>
            <a:lvl4pPr marL="810067" indent="0">
              <a:buNone/>
              <a:defRPr sz="1181"/>
            </a:lvl4pPr>
            <a:lvl5pPr marL="1080089" indent="0">
              <a:buNone/>
              <a:defRPr sz="1181"/>
            </a:lvl5pPr>
            <a:lvl6pPr marL="1350112" indent="0">
              <a:buNone/>
              <a:defRPr sz="1181"/>
            </a:lvl6pPr>
            <a:lvl7pPr marL="1620134" indent="0">
              <a:buNone/>
              <a:defRPr sz="1181"/>
            </a:lvl7pPr>
            <a:lvl8pPr marL="1890156" indent="0">
              <a:buNone/>
              <a:defRPr sz="1181"/>
            </a:lvl8pPr>
            <a:lvl9pPr marL="2160179" indent="0">
              <a:buNone/>
              <a:defRPr sz="118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2052161"/>
            <a:ext cx="1741858" cy="3801883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A0A5-2FF6-4F21-BF33-ECE62DBE4E1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959D-9B04-41F6-9E55-2975424A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81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364197"/>
            <a:ext cx="4658082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1820976"/>
            <a:ext cx="4658082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6340167"/>
            <a:ext cx="1215152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FA0A5-2FF6-4F21-BF33-ECE62DBE4E1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6340167"/>
            <a:ext cx="1822728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6340167"/>
            <a:ext cx="1215152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D959D-9B04-41F6-9E55-2975424A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5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0045" rtl="0" eaLnBrk="1" latinLnBrk="0" hangingPunct="1">
        <a:lnSpc>
          <a:spcPct val="90000"/>
        </a:lnSpc>
        <a:spcBef>
          <a:spcPct val="0"/>
        </a:spcBef>
        <a:buNone/>
        <a:defRPr sz="2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011" indent="-135011" algn="l" defTabSz="540045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1pPr>
      <a:lvl2pPr marL="40503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675056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45078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21510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48512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5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2025167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29519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1pPr>
      <a:lvl2pPr marL="27002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40045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3pPr>
      <a:lvl4pPr marL="810067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08008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35011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620134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1890156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16017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3.gif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9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7.gif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image" Target="../media/image44.wmf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4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oleObject" Target="../embeddings/oleObject41.bin"/><Relationship Id="rId18" Type="http://schemas.openxmlformats.org/officeDocument/2006/relationships/image" Target="../media/image53.wmf"/><Relationship Id="rId3" Type="http://schemas.openxmlformats.org/officeDocument/2006/relationships/image" Target="../media/image54.png"/><Relationship Id="rId7" Type="http://schemas.openxmlformats.org/officeDocument/2006/relationships/image" Target="../media/image48.wmf"/><Relationship Id="rId12" Type="http://schemas.openxmlformats.org/officeDocument/2006/relationships/image" Target="../media/image50.wmf"/><Relationship Id="rId17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2.w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7.bin"/><Relationship Id="rId11" Type="http://schemas.openxmlformats.org/officeDocument/2006/relationships/oleObject" Target="../embeddings/oleObject40.bin"/><Relationship Id="rId5" Type="http://schemas.openxmlformats.org/officeDocument/2006/relationships/image" Target="../media/image47.wmf"/><Relationship Id="rId15" Type="http://schemas.openxmlformats.org/officeDocument/2006/relationships/oleObject" Target="../embeddings/oleObject42.bin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9.wmf"/><Relationship Id="rId14" Type="http://schemas.openxmlformats.org/officeDocument/2006/relationships/image" Target="../media/image5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44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57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63.wmf"/><Relationship Id="rId18" Type="http://schemas.openxmlformats.org/officeDocument/2006/relationships/oleObject" Target="../embeddings/oleObject54.bin"/><Relationship Id="rId3" Type="http://schemas.openxmlformats.org/officeDocument/2006/relationships/image" Target="../media/image66.gif"/><Relationship Id="rId21" Type="http://schemas.openxmlformats.org/officeDocument/2006/relationships/image" Target="../media/image3.wmf"/><Relationship Id="rId7" Type="http://schemas.openxmlformats.org/officeDocument/2006/relationships/image" Target="../media/image60.wmf"/><Relationship Id="rId12" Type="http://schemas.openxmlformats.org/officeDocument/2006/relationships/oleObject" Target="../embeddings/oleObject51.bin"/><Relationship Id="rId17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3.bin"/><Relationship Id="rId20" Type="http://schemas.openxmlformats.org/officeDocument/2006/relationships/oleObject" Target="../embeddings/oleObject55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62.wmf"/><Relationship Id="rId5" Type="http://schemas.openxmlformats.org/officeDocument/2006/relationships/image" Target="../media/image59.wmf"/><Relationship Id="rId15" Type="http://schemas.openxmlformats.org/officeDocument/2006/relationships/image" Target="../media/image64.wmf"/><Relationship Id="rId10" Type="http://schemas.openxmlformats.org/officeDocument/2006/relationships/oleObject" Target="../embeddings/oleObject50.bin"/><Relationship Id="rId19" Type="http://schemas.openxmlformats.org/officeDocument/2006/relationships/image" Target="../media/image2.w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61.wmf"/><Relationship Id="rId14" Type="http://schemas.openxmlformats.org/officeDocument/2006/relationships/oleObject" Target="../embeddings/oleObject5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61.bin"/><Relationship Id="rId18" Type="http://schemas.openxmlformats.org/officeDocument/2006/relationships/image" Target="../media/image71.wmf"/><Relationship Id="rId3" Type="http://schemas.openxmlformats.org/officeDocument/2006/relationships/oleObject" Target="../embeddings/oleObject56.bin"/><Relationship Id="rId21" Type="http://schemas.openxmlformats.org/officeDocument/2006/relationships/oleObject" Target="../embeddings/oleObject65.bin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68.wmf"/><Relationship Id="rId17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0.wmf"/><Relationship Id="rId20" Type="http://schemas.openxmlformats.org/officeDocument/2006/relationships/image" Target="../media/image72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60.bin"/><Relationship Id="rId24" Type="http://schemas.openxmlformats.org/officeDocument/2006/relationships/image" Target="../media/image74.wmf"/><Relationship Id="rId5" Type="http://schemas.openxmlformats.org/officeDocument/2006/relationships/oleObject" Target="../embeddings/oleObject57.bin"/><Relationship Id="rId15" Type="http://schemas.openxmlformats.org/officeDocument/2006/relationships/oleObject" Target="../embeddings/oleObject62.bin"/><Relationship Id="rId23" Type="http://schemas.openxmlformats.org/officeDocument/2006/relationships/oleObject" Target="../embeddings/oleObject66.bin"/><Relationship Id="rId10" Type="http://schemas.openxmlformats.org/officeDocument/2006/relationships/image" Target="../media/image67.wmf"/><Relationship Id="rId19" Type="http://schemas.openxmlformats.org/officeDocument/2006/relationships/oleObject" Target="../embeddings/oleObject64.bin"/><Relationship Id="rId4" Type="http://schemas.openxmlformats.org/officeDocument/2006/relationships/image" Target="../media/image2.wmf"/><Relationship Id="rId9" Type="http://schemas.openxmlformats.org/officeDocument/2006/relationships/oleObject" Target="../embeddings/oleObject59.bin"/><Relationship Id="rId14" Type="http://schemas.openxmlformats.org/officeDocument/2006/relationships/image" Target="../media/image69.wmf"/><Relationship Id="rId22" Type="http://schemas.openxmlformats.org/officeDocument/2006/relationships/image" Target="../media/image73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72.bin"/><Relationship Id="rId18" Type="http://schemas.openxmlformats.org/officeDocument/2006/relationships/image" Target="../media/image71.wmf"/><Relationship Id="rId26" Type="http://schemas.openxmlformats.org/officeDocument/2006/relationships/image" Target="../media/image78.wmf"/><Relationship Id="rId3" Type="http://schemas.openxmlformats.org/officeDocument/2006/relationships/oleObject" Target="../embeddings/oleObject67.bin"/><Relationship Id="rId21" Type="http://schemas.openxmlformats.org/officeDocument/2006/relationships/oleObject" Target="../embeddings/oleObject76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74.bin"/><Relationship Id="rId25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7.wmf"/><Relationship Id="rId20" Type="http://schemas.openxmlformats.org/officeDocument/2006/relationships/image" Target="../media/image72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71.bin"/><Relationship Id="rId24" Type="http://schemas.openxmlformats.org/officeDocument/2006/relationships/image" Target="../media/image74.wmf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3.bin"/><Relationship Id="rId23" Type="http://schemas.openxmlformats.org/officeDocument/2006/relationships/oleObject" Target="../embeddings/oleObject77.bin"/><Relationship Id="rId28" Type="http://schemas.openxmlformats.org/officeDocument/2006/relationships/image" Target="../media/image79.wmf"/><Relationship Id="rId10" Type="http://schemas.openxmlformats.org/officeDocument/2006/relationships/image" Target="../media/image67.wmf"/><Relationship Id="rId19" Type="http://schemas.openxmlformats.org/officeDocument/2006/relationships/oleObject" Target="../embeddings/oleObject75.bin"/><Relationship Id="rId4" Type="http://schemas.openxmlformats.org/officeDocument/2006/relationships/image" Target="../media/image2.w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76.wmf"/><Relationship Id="rId22" Type="http://schemas.openxmlformats.org/officeDocument/2006/relationships/image" Target="../media/image73.wmf"/><Relationship Id="rId27" Type="http://schemas.openxmlformats.org/officeDocument/2006/relationships/oleObject" Target="../embeddings/oleObject79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oleObject" Target="../embeddings/oleObject84.bin"/><Relationship Id="rId3" Type="http://schemas.openxmlformats.org/officeDocument/2006/relationships/image" Target="../media/image86.png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8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5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0.wmf"/><Relationship Id="rId11" Type="http://schemas.openxmlformats.org/officeDocument/2006/relationships/oleObject" Target="../embeddings/oleObject83.bin"/><Relationship Id="rId5" Type="http://schemas.openxmlformats.org/officeDocument/2006/relationships/oleObject" Target="../embeddings/oleObject80.bin"/><Relationship Id="rId15" Type="http://schemas.openxmlformats.org/officeDocument/2006/relationships/oleObject" Target="../embeddings/oleObject85.bin"/><Relationship Id="rId10" Type="http://schemas.openxmlformats.org/officeDocument/2006/relationships/image" Target="../media/image82.wmf"/><Relationship Id="rId4" Type="http://schemas.openxmlformats.org/officeDocument/2006/relationships/image" Target="../media/image87.png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84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91.bin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90.bin"/><Relationship Id="rId5" Type="http://schemas.openxmlformats.org/officeDocument/2006/relationships/oleObject" Target="../embeddings/oleObject87.bin"/><Relationship Id="rId15" Type="http://schemas.openxmlformats.org/officeDocument/2006/relationships/oleObject" Target="../embeddings/oleObject92.bin"/><Relationship Id="rId10" Type="http://schemas.openxmlformats.org/officeDocument/2006/relationships/image" Target="../media/image63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89.bin"/><Relationship Id="rId14" Type="http://schemas.openxmlformats.org/officeDocument/2006/relationships/image" Target="../media/image2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13" Type="http://schemas.openxmlformats.org/officeDocument/2006/relationships/oleObject" Target="../embeddings/oleObject98.bin"/><Relationship Id="rId18" Type="http://schemas.openxmlformats.org/officeDocument/2006/relationships/image" Target="../media/image92.wmf"/><Relationship Id="rId3" Type="http://schemas.openxmlformats.org/officeDocument/2006/relationships/oleObject" Target="../embeddings/oleObject93.bin"/><Relationship Id="rId21" Type="http://schemas.openxmlformats.org/officeDocument/2006/relationships/oleObject" Target="../embeddings/oleObject102.bin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3.wmf"/><Relationship Id="rId17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1.wmf"/><Relationship Id="rId20" Type="http://schemas.openxmlformats.org/officeDocument/2006/relationships/image" Target="../media/image93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8.w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4.bin"/><Relationship Id="rId15" Type="http://schemas.openxmlformats.org/officeDocument/2006/relationships/oleObject" Target="../embeddings/oleObject99.bin"/><Relationship Id="rId10" Type="http://schemas.openxmlformats.org/officeDocument/2006/relationships/image" Target="../media/image2.wmf"/><Relationship Id="rId19" Type="http://schemas.openxmlformats.org/officeDocument/2006/relationships/oleObject" Target="../embeddings/oleObject101.bin"/><Relationship Id="rId4" Type="http://schemas.openxmlformats.org/officeDocument/2006/relationships/image" Target="../media/image62.wmf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90.wmf"/><Relationship Id="rId22" Type="http://schemas.openxmlformats.org/officeDocument/2006/relationships/image" Target="../media/image9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108.bin"/><Relationship Id="rId18" Type="http://schemas.openxmlformats.org/officeDocument/2006/relationships/oleObject" Target="../embeddings/oleObject111.bin"/><Relationship Id="rId3" Type="http://schemas.openxmlformats.org/officeDocument/2006/relationships/oleObject" Target="../embeddings/oleObject103.bin"/><Relationship Id="rId21" Type="http://schemas.openxmlformats.org/officeDocument/2006/relationships/image" Target="../media/image91.wmf"/><Relationship Id="rId7" Type="http://schemas.openxmlformats.org/officeDocument/2006/relationships/oleObject" Target="../embeddings/oleObject105.bin"/><Relationship Id="rId12" Type="http://schemas.openxmlformats.org/officeDocument/2006/relationships/image" Target="../media/image101.wmf"/><Relationship Id="rId17" Type="http://schemas.openxmlformats.org/officeDocument/2006/relationships/oleObject" Target="../embeddings/oleObject110.bin"/><Relationship Id="rId25" Type="http://schemas.openxmlformats.org/officeDocument/2006/relationships/image" Target="../media/image10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3.wmf"/><Relationship Id="rId20" Type="http://schemas.openxmlformats.org/officeDocument/2006/relationships/oleObject" Target="../embeddings/oleObject112.bin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107.bin"/><Relationship Id="rId24" Type="http://schemas.openxmlformats.org/officeDocument/2006/relationships/oleObject" Target="../embeddings/oleObject114.bin"/><Relationship Id="rId5" Type="http://schemas.openxmlformats.org/officeDocument/2006/relationships/oleObject" Target="../embeddings/oleObject104.bin"/><Relationship Id="rId15" Type="http://schemas.openxmlformats.org/officeDocument/2006/relationships/oleObject" Target="../embeddings/oleObject109.bin"/><Relationship Id="rId23" Type="http://schemas.openxmlformats.org/officeDocument/2006/relationships/image" Target="../media/image104.wmf"/><Relationship Id="rId10" Type="http://schemas.openxmlformats.org/officeDocument/2006/relationships/image" Target="../media/image100.wmf"/><Relationship Id="rId19" Type="http://schemas.openxmlformats.org/officeDocument/2006/relationships/image" Target="../media/image92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106.bin"/><Relationship Id="rId14" Type="http://schemas.openxmlformats.org/officeDocument/2006/relationships/image" Target="../media/image102.wmf"/><Relationship Id="rId22" Type="http://schemas.openxmlformats.org/officeDocument/2006/relationships/oleObject" Target="../embeddings/oleObject113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2.wmf"/><Relationship Id="rId3" Type="http://schemas.openxmlformats.org/officeDocument/2006/relationships/image" Target="../media/image13.jpeg"/><Relationship Id="rId21" Type="http://schemas.openxmlformats.org/officeDocument/2006/relationships/oleObject" Target="../embeddings/oleObject15.bin"/><Relationship Id="rId7" Type="http://schemas.openxmlformats.org/officeDocument/2006/relationships/image" Target="../media/image8.wmf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.wmf"/><Relationship Id="rId20" Type="http://schemas.openxmlformats.org/officeDocument/2006/relationships/image" Target="../media/image3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7.wmf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9.wmf"/><Relationship Id="rId19" Type="http://schemas.openxmlformats.org/officeDocument/2006/relationships/oleObject" Target="../embeddings/oleObject14.bin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1.wmf"/><Relationship Id="rId22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image" Target="../media/image118.gif"/><Relationship Id="rId7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5.wmf"/><Relationship Id="rId11" Type="http://schemas.openxmlformats.org/officeDocument/2006/relationships/image" Target="../media/image120.gif"/><Relationship Id="rId5" Type="http://schemas.openxmlformats.org/officeDocument/2006/relationships/oleObject" Target="../embeddings/oleObject115.bin"/><Relationship Id="rId10" Type="http://schemas.openxmlformats.org/officeDocument/2006/relationships/image" Target="../media/image117.wmf"/><Relationship Id="rId4" Type="http://schemas.openxmlformats.org/officeDocument/2006/relationships/image" Target="../media/image119.gif"/><Relationship Id="rId9" Type="http://schemas.openxmlformats.org/officeDocument/2006/relationships/oleObject" Target="../embeddings/oleObject117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7" Type="http://schemas.openxmlformats.org/officeDocument/2006/relationships/image" Target="../media/image128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image" Target="../media/image138.png"/><Relationship Id="rId7" Type="http://schemas.openxmlformats.org/officeDocument/2006/relationships/oleObject" Target="../embeddings/oleObject1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39.gif"/><Relationship Id="rId5" Type="http://schemas.openxmlformats.org/officeDocument/2006/relationships/image" Target="../media/image135.wmf"/><Relationship Id="rId10" Type="http://schemas.openxmlformats.org/officeDocument/2006/relationships/image" Target="../media/image137.wmf"/><Relationship Id="rId4" Type="http://schemas.openxmlformats.org/officeDocument/2006/relationships/oleObject" Target="../embeddings/oleObject118.bin"/><Relationship Id="rId9" Type="http://schemas.openxmlformats.org/officeDocument/2006/relationships/oleObject" Target="../embeddings/oleObject120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gif"/><Relationship Id="rId7" Type="http://schemas.openxmlformats.org/officeDocument/2006/relationships/image" Target="../media/image1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22.bin"/><Relationship Id="rId5" Type="http://schemas.openxmlformats.org/officeDocument/2006/relationships/image" Target="../media/image140.wmf"/><Relationship Id="rId4" Type="http://schemas.openxmlformats.org/officeDocument/2006/relationships/oleObject" Target="../embeddings/oleObject12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7" Type="http://schemas.openxmlformats.org/officeDocument/2006/relationships/image" Target="../media/image1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24.bin"/><Relationship Id="rId5" Type="http://schemas.openxmlformats.org/officeDocument/2006/relationships/image" Target="../media/image140.wmf"/><Relationship Id="rId4" Type="http://schemas.openxmlformats.org/officeDocument/2006/relationships/oleObject" Target="../embeddings/oleObject123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13" Type="http://schemas.openxmlformats.org/officeDocument/2006/relationships/oleObject" Target="../embeddings/oleObject130.bin"/><Relationship Id="rId18" Type="http://schemas.openxmlformats.org/officeDocument/2006/relationships/oleObject" Target="../embeddings/oleObject133.bin"/><Relationship Id="rId3" Type="http://schemas.openxmlformats.org/officeDocument/2006/relationships/oleObject" Target="../embeddings/oleObject125.bin"/><Relationship Id="rId7" Type="http://schemas.openxmlformats.org/officeDocument/2006/relationships/oleObject" Target="../embeddings/oleObject127.bin"/><Relationship Id="rId12" Type="http://schemas.openxmlformats.org/officeDocument/2006/relationships/image" Target="../media/image148.wmf"/><Relationship Id="rId17" Type="http://schemas.openxmlformats.org/officeDocument/2006/relationships/image" Target="../media/image15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2.bin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45.wmf"/><Relationship Id="rId11" Type="http://schemas.openxmlformats.org/officeDocument/2006/relationships/oleObject" Target="../embeddings/oleObject129.bin"/><Relationship Id="rId5" Type="http://schemas.openxmlformats.org/officeDocument/2006/relationships/oleObject" Target="../embeddings/oleObject126.bin"/><Relationship Id="rId15" Type="http://schemas.openxmlformats.org/officeDocument/2006/relationships/image" Target="../media/image149.wmf"/><Relationship Id="rId10" Type="http://schemas.openxmlformats.org/officeDocument/2006/relationships/image" Target="../media/image147.wmf"/><Relationship Id="rId19" Type="http://schemas.openxmlformats.org/officeDocument/2006/relationships/image" Target="../media/image151.wmf"/><Relationship Id="rId4" Type="http://schemas.openxmlformats.org/officeDocument/2006/relationships/image" Target="../media/image144.wmf"/><Relationship Id="rId9" Type="http://schemas.openxmlformats.org/officeDocument/2006/relationships/oleObject" Target="../embeddings/oleObject128.bin"/><Relationship Id="rId14" Type="http://schemas.openxmlformats.org/officeDocument/2006/relationships/oleObject" Target="../embeddings/oleObject131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0.wmf"/><Relationship Id="rId3" Type="http://schemas.openxmlformats.org/officeDocument/2006/relationships/image" Target="../media/image21.emf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19.wmf"/><Relationship Id="rId5" Type="http://schemas.openxmlformats.org/officeDocument/2006/relationships/image" Target="../media/image16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8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26.bin"/><Relationship Id="rId3" Type="http://schemas.openxmlformats.org/officeDocument/2006/relationships/image" Target="../media/image27.png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25.wmf"/><Relationship Id="rId1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8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1.bin"/><Relationship Id="rId15" Type="http://schemas.openxmlformats.org/officeDocument/2006/relationships/image" Target="../media/image26.wmf"/><Relationship Id="rId10" Type="http://schemas.openxmlformats.org/officeDocument/2006/relationships/oleObject" Target="../embeddings/oleObject24.bin"/><Relationship Id="rId4" Type="http://schemas.openxmlformats.org/officeDocument/2006/relationships/image" Target="../media/image22.emf"/><Relationship Id="rId9" Type="http://schemas.openxmlformats.org/officeDocument/2006/relationships/oleObject" Target="../embeddings/oleObject23.bin"/><Relationship Id="rId14" Type="http://schemas.openxmlformats.org/officeDocument/2006/relationships/oleObject" Target="../embeddings/oleObject2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typical AC induction motor with its case and rotor removed, showing the copper windings inside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6"/>
          <a:stretch/>
        </p:blipFill>
        <p:spPr bwMode="auto">
          <a:xfrm>
            <a:off x="1647431" y="2197155"/>
            <a:ext cx="861501" cy="128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731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images step down transformer arc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1"/>
          <a:stretch/>
        </p:blipFill>
        <p:spPr bwMode="auto">
          <a:xfrm>
            <a:off x="716856" y="1602088"/>
            <a:ext cx="4057650" cy="192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0552" y="1542891"/>
            <a:ext cx="103996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600" dirty="0"/>
              <a:t>secondary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322480" y="1541632"/>
            <a:ext cx="83811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600" dirty="0"/>
              <a:t>primary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574334" y="3098380"/>
            <a:ext cx="9108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2000 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08241" y="3069411"/>
            <a:ext cx="9108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2000 W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135517"/>
              </p:ext>
            </p:extLst>
          </p:nvPr>
        </p:nvGraphicFramePr>
        <p:xfrm>
          <a:off x="1663399" y="3317560"/>
          <a:ext cx="698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3" name="Equation" r:id="rId4" imgW="698400" imgH="279360" progId="Equation.DSMT4">
                  <p:embed/>
                </p:oleObj>
              </mc:Choice>
              <mc:Fallback>
                <p:oleObj name="Equation" r:id="rId4" imgW="6984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63399" y="3317560"/>
                        <a:ext cx="698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992727"/>
              </p:ext>
            </p:extLst>
          </p:nvPr>
        </p:nvGraphicFramePr>
        <p:xfrm>
          <a:off x="3016250" y="3295650"/>
          <a:ext cx="685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" name="Equation" r:id="rId6" imgW="685800" imgH="279360" progId="Equation.DSMT4">
                  <p:embed/>
                </p:oleObj>
              </mc:Choice>
              <mc:Fallback>
                <p:oleObj name="Equation" r:id="rId6" imgW="685800" imgH="27936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16250" y="3295650"/>
                        <a:ext cx="685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6" name="Picture 4" descr="Image result for images step down transformer arci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2" t="2871" r="30735" b="995"/>
          <a:stretch/>
        </p:blipFill>
        <p:spPr bwMode="auto">
          <a:xfrm>
            <a:off x="2735643" y="3867236"/>
            <a:ext cx="1972384" cy="200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3259" y="4367961"/>
            <a:ext cx="1806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i="1" dirty="0">
                <a:solidFill>
                  <a:srgbClr val="FF0000"/>
                </a:solidFill>
              </a:rPr>
              <a:t>arcing </a:t>
            </a:r>
            <a:r>
              <a:rPr lang="en-AU" sz="1600" dirty="0"/>
              <a:t>at a step-down transformer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2244436" y="2932124"/>
            <a:ext cx="1017202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AU" sz="1200" dirty="0"/>
              <a:t>soft iron core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95247" y="2191537"/>
            <a:ext cx="69281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/>
              <a:t>1000 V</a:t>
            </a:r>
          </a:p>
          <a:p>
            <a:r>
              <a:rPr lang="en-AU" sz="1400" dirty="0">
                <a:solidFill>
                  <a:schemeClr val="accent6">
                    <a:lumMod val="75000"/>
                  </a:schemeClr>
                </a:solidFill>
              </a:rPr>
              <a:t>2 A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42510" y="2223023"/>
            <a:ext cx="60144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/>
              <a:t>200 V</a:t>
            </a:r>
          </a:p>
          <a:p>
            <a:r>
              <a:rPr lang="en-AU" sz="1400" dirty="0">
                <a:solidFill>
                  <a:schemeClr val="accent6">
                    <a:lumMod val="75000"/>
                  </a:schemeClr>
                </a:solidFill>
              </a:rPr>
              <a:t>10 A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347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images step up transform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5"/>
          <a:stretch/>
        </p:blipFill>
        <p:spPr bwMode="auto">
          <a:xfrm>
            <a:off x="697253" y="1375377"/>
            <a:ext cx="3690547" cy="1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40942" y="1293509"/>
            <a:ext cx="103996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600" dirty="0"/>
              <a:t>secondary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322480" y="1292250"/>
            <a:ext cx="83811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600" dirty="0"/>
              <a:t>primary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59220" y="2765871"/>
            <a:ext cx="9108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2000 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6188" y="2661332"/>
            <a:ext cx="9108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2000 W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968202"/>
              </p:ext>
            </p:extLst>
          </p:nvPr>
        </p:nvGraphicFramePr>
        <p:xfrm>
          <a:off x="1556695" y="2940024"/>
          <a:ext cx="685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1" name="Equation" r:id="rId4" imgW="685800" imgH="279360" progId="Equation.DSMT4">
                  <p:embed/>
                </p:oleObj>
              </mc:Choice>
              <mc:Fallback>
                <p:oleObj name="Equation" r:id="rId4" imgW="685800" imgH="27936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6695" y="2940024"/>
                        <a:ext cx="685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279667"/>
              </p:ext>
            </p:extLst>
          </p:nvPr>
        </p:nvGraphicFramePr>
        <p:xfrm>
          <a:off x="2805861" y="2925355"/>
          <a:ext cx="698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2" name="Equation" r:id="rId6" imgW="698400" imgH="279360" progId="Equation.DSMT4">
                  <p:embed/>
                </p:oleObj>
              </mc:Choice>
              <mc:Fallback>
                <p:oleObj name="Equation" r:id="rId6" imgW="698400" imgH="27936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05861" y="2925355"/>
                        <a:ext cx="698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063068" y="1904370"/>
            <a:ext cx="79060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accent6">
                    <a:lumMod val="75000"/>
                  </a:schemeClr>
                </a:solidFill>
              </a:rPr>
              <a:t>10 turns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25283" y="2138638"/>
            <a:ext cx="1080654" cy="188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98595" y="2238138"/>
            <a:ext cx="79060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AU" sz="1400" dirty="0">
                <a:solidFill>
                  <a:srgbClr val="FF0000"/>
                </a:solidFill>
              </a:rPr>
              <a:t>50 turns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7690" y="1957269"/>
            <a:ext cx="60144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/>
              <a:t>100 V</a:t>
            </a:r>
          </a:p>
          <a:p>
            <a:r>
              <a:rPr lang="en-AU" sz="1400" dirty="0">
                <a:solidFill>
                  <a:schemeClr val="accent6">
                    <a:lumMod val="75000"/>
                  </a:schemeClr>
                </a:solidFill>
              </a:rPr>
              <a:t>20 A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17558" y="1935857"/>
            <a:ext cx="60144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/>
              <a:t>500 V</a:t>
            </a:r>
          </a:p>
          <a:p>
            <a:r>
              <a:rPr lang="en-AU" sz="1400" dirty="0">
                <a:solidFill>
                  <a:schemeClr val="accent6">
                    <a:lumMod val="75000"/>
                  </a:schemeClr>
                </a:solidFill>
              </a:rPr>
              <a:t>4 A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32840" y="2584502"/>
            <a:ext cx="1017202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AU" sz="1200" dirty="0"/>
              <a:t>soft iron core</a:t>
            </a:r>
            <a:endParaRPr lang="en-US" sz="1200" dirty="0"/>
          </a:p>
        </p:txBody>
      </p:sp>
      <p:pic>
        <p:nvPicPr>
          <p:cNvPr id="9220" name="Picture 4" descr="Image result for images step up transformer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3" t="16840" r="17099" b="14294"/>
          <a:stretch/>
        </p:blipFill>
        <p:spPr bwMode="auto">
          <a:xfrm>
            <a:off x="279610" y="3854082"/>
            <a:ext cx="1806198" cy="19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images step up transform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234" y="3769016"/>
            <a:ext cx="2575647" cy="193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937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quarkology.com/12-physics/93-motors-generators/images/93D-pic-eddy-currents-transforme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8" r="51332"/>
          <a:stretch/>
        </p:blipFill>
        <p:spPr bwMode="auto">
          <a:xfrm>
            <a:off x="926738" y="347623"/>
            <a:ext cx="2972687" cy="233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43227" y="463140"/>
            <a:ext cx="1710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eddy current cause a heating effect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31370" y="5499474"/>
            <a:ext cx="369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laminations reduce magnitude of eddy currents </a:t>
            </a:r>
          </a:p>
          <a:p>
            <a:r>
              <a:rPr lang="en-AU" sz="1400" dirty="0">
                <a:sym typeface="Symbol"/>
              </a:rPr>
              <a:t> </a:t>
            </a:r>
            <a:r>
              <a:rPr lang="en-AU" sz="1400" b="1" dirty="0">
                <a:solidFill>
                  <a:srgbClr val="0000FF"/>
                </a:solidFill>
                <a:sym typeface="Symbol"/>
              </a:rPr>
              <a:t>less </a:t>
            </a:r>
            <a:r>
              <a:rPr lang="en-AU" sz="1400" b="1" dirty="0" err="1">
                <a:solidFill>
                  <a:srgbClr val="0000FF"/>
                </a:solidFill>
                <a:sym typeface="Symbol"/>
              </a:rPr>
              <a:t>ohmic</a:t>
            </a:r>
            <a:r>
              <a:rPr lang="en-AU" sz="1400" b="1" dirty="0">
                <a:solidFill>
                  <a:srgbClr val="0000FF"/>
                </a:solidFill>
                <a:sym typeface="Symbol"/>
              </a:rPr>
              <a:t> heating </a:t>
            </a:r>
            <a:r>
              <a:rPr lang="en-AU" sz="1400" dirty="0">
                <a:sym typeface="Symbol"/>
              </a:rPr>
              <a:t>( </a:t>
            </a:r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I </a:t>
            </a:r>
            <a:r>
              <a:rPr lang="en-AU" sz="14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2</a:t>
            </a:r>
            <a:r>
              <a:rPr lang="en-AU" sz="1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R</a:t>
            </a:r>
            <a:r>
              <a:rPr lang="en-AU" sz="1400" dirty="0">
                <a:sym typeface="Symbol"/>
              </a:rPr>
              <a:t> )</a:t>
            </a:r>
            <a:endParaRPr lang="en-AU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762688" y="2318409"/>
            <a:ext cx="150073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increasing current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45647" y="135316"/>
            <a:ext cx="17467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induced eddy current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1263" y="165545"/>
            <a:ext cx="25874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/>
          </a:p>
        </p:txBody>
      </p:sp>
      <p:pic>
        <p:nvPicPr>
          <p:cNvPr id="14" name="Picture 2" descr="http://www.quarkology.com/12-physics/93-motors-generators/images/93D-pic-eddy-currents-transforme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4" t="10386"/>
          <a:stretch/>
        </p:blipFill>
        <p:spPr bwMode="auto">
          <a:xfrm>
            <a:off x="869058" y="2766091"/>
            <a:ext cx="3491346" cy="283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375378" y="1715444"/>
            <a:ext cx="26161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9628" y="2837715"/>
            <a:ext cx="87197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AU" sz="1400" dirty="0"/>
          </a:p>
          <a:p>
            <a:r>
              <a:rPr lang="en-AU" sz="1400" dirty="0"/>
              <a:t>iron layer</a:t>
            </a:r>
          </a:p>
          <a:p>
            <a:endParaRPr lang="en-AU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488058" y="2651807"/>
            <a:ext cx="130119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insulation layer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04014" y="5198895"/>
            <a:ext cx="16209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   increasing current</a:t>
            </a:r>
          </a:p>
        </p:txBody>
      </p:sp>
    </p:spTree>
    <p:extLst>
      <p:ext uri="{BB962C8B-B14F-4D97-AF65-F5344CB8AC3E}">
        <p14:creationId xmlns:p14="http://schemas.microsoft.com/office/powerpoint/2010/main" val="3497315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3" cstate="print"/>
          <a:srcRect t="6077"/>
          <a:stretch/>
        </p:blipFill>
        <p:spPr bwMode="auto">
          <a:xfrm>
            <a:off x="809034" y="1216681"/>
            <a:ext cx="3672281" cy="2947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304892" y="4088351"/>
            <a:ext cx="92204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/>
              <a:t>time  [</a:t>
            </a:r>
            <a:r>
              <a:rPr lang="en-AU" sz="1400" dirty="0" err="1"/>
              <a:t>ms</a:t>
            </a:r>
            <a:r>
              <a:rPr lang="en-AU" sz="1400" dirty="0"/>
              <a:t>]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457431" y="2389281"/>
            <a:ext cx="191655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/>
              <a:t>potential difference  [V]</a:t>
            </a:r>
            <a:endParaRPr lang="en-US" sz="1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591358"/>
              </p:ext>
            </p:extLst>
          </p:nvPr>
        </p:nvGraphicFramePr>
        <p:xfrm>
          <a:off x="4194057" y="1299834"/>
          <a:ext cx="927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4" name="Equation" r:id="rId4" imgW="927000" imgH="279360" progId="Equation.DSMT4">
                  <p:embed/>
                </p:oleObj>
              </mc:Choice>
              <mc:Fallback>
                <p:oleObj name="Equation" r:id="rId4" imgW="9270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4057" y="1299834"/>
                        <a:ext cx="927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995707"/>
              </p:ext>
            </p:extLst>
          </p:nvPr>
        </p:nvGraphicFramePr>
        <p:xfrm>
          <a:off x="4163856" y="1822726"/>
          <a:ext cx="1066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5" name="Equation" r:id="rId6" imgW="1066680" imgH="279360" progId="Equation.DSMT4">
                  <p:embed/>
                </p:oleObj>
              </mc:Choice>
              <mc:Fallback>
                <p:oleObj name="Equation" r:id="rId6" imgW="1066680" imgH="27936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63856" y="1822726"/>
                        <a:ext cx="1066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1292251" y="1760787"/>
            <a:ext cx="28414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263282" y="1452209"/>
            <a:ext cx="2841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02612" y="2546717"/>
            <a:ext cx="725474" cy="0"/>
          </a:xfrm>
          <a:prstGeom prst="straightConnector1">
            <a:avLst/>
          </a:prstGeom>
          <a:ln w="1905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052780"/>
              </p:ext>
            </p:extLst>
          </p:nvPr>
        </p:nvGraphicFramePr>
        <p:xfrm>
          <a:off x="2072056" y="2656478"/>
          <a:ext cx="863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6" name="Equation" r:id="rId8" imgW="863280" imgH="241200" progId="Equation.DSMT4">
                  <p:embed/>
                </p:oleObj>
              </mc:Choice>
              <mc:Fallback>
                <p:oleObj name="Equation" r:id="rId8" imgW="863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72056" y="2656478"/>
                        <a:ext cx="863600" cy="241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48668" y="3846527"/>
            <a:ext cx="317747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dirty="0"/>
              <a:t>0       10      20      30      40      50     60      70     80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38830" y="1103326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just"/>
            <a:r>
              <a:rPr lang="en-AU" sz="1200" dirty="0"/>
              <a:t>400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176" y="3666417"/>
            <a:ext cx="46679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just"/>
            <a:r>
              <a:rPr lang="en-AU" sz="1200" dirty="0"/>
              <a:t>-400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089" y="1467323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just"/>
            <a:r>
              <a:rPr lang="en-AU" sz="1200" dirty="0"/>
              <a:t>300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99286" y="1881699"/>
            <a:ext cx="355180" cy="1632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33792" y="1770864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just"/>
            <a:r>
              <a:rPr lang="en-AU" sz="1200" dirty="0"/>
              <a:t>200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5051" y="2066848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just"/>
            <a:r>
              <a:rPr lang="en-AU" sz="1200" dirty="0"/>
              <a:t>100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2870" y="2415731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just"/>
            <a:r>
              <a:rPr lang="en-AU" sz="1200" dirty="0"/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2839" y="2702898"/>
            <a:ext cx="46679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just"/>
            <a:r>
              <a:rPr lang="en-AU" sz="1200" dirty="0"/>
              <a:t>-100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4099" y="3029110"/>
            <a:ext cx="46679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just"/>
            <a:r>
              <a:rPr lang="en-AU" sz="1200" dirty="0"/>
              <a:t>-200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2916" y="3355322"/>
            <a:ext cx="46679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just"/>
            <a:r>
              <a:rPr lang="en-AU" sz="1200" dirty="0"/>
              <a:t>-300</a:t>
            </a:r>
          </a:p>
        </p:txBody>
      </p:sp>
    </p:spTree>
    <p:extLst>
      <p:ext uri="{BB962C8B-B14F-4D97-AF65-F5344CB8AC3E}">
        <p14:creationId xmlns:p14="http://schemas.microsoft.com/office/powerpoint/2010/main" val="2919060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images electric sh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47" y="989497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01567" y="3332649"/>
            <a:ext cx="3529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/>
              <a:t>Many people have died by electrocution when contacting the active wire.</a:t>
            </a:r>
            <a:endParaRPr lang="en-US" sz="1600"/>
          </a:p>
        </p:txBody>
      </p:sp>
      <p:pic>
        <p:nvPicPr>
          <p:cNvPr id="11268" name="Picture 4" descr="Image result for images christmas tree ligh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6" t="13317" r="67957" b="13810"/>
          <a:stretch/>
        </p:blipFill>
        <p:spPr bwMode="auto">
          <a:xfrm>
            <a:off x="415635" y="4095907"/>
            <a:ext cx="1352709" cy="221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089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images magnetic fl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48" y="1529195"/>
            <a:ext cx="3441178" cy="23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2856557" y="2093296"/>
            <a:ext cx="733031" cy="15869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857817" y="1534076"/>
            <a:ext cx="565517" cy="719178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596434"/>
              </p:ext>
            </p:extLst>
          </p:nvPr>
        </p:nvGraphicFramePr>
        <p:xfrm>
          <a:off x="3130460" y="1950054"/>
          <a:ext cx="152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1" name="Equation" r:id="rId4" imgW="152280" imgH="203040" progId="Equation.DSMT4">
                  <p:embed/>
                </p:oleObj>
              </mc:Choice>
              <mc:Fallback>
                <p:oleObj name="Equation" r:id="rId4" imgW="152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0460" y="1950054"/>
                        <a:ext cx="152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: Shape 9"/>
          <p:cNvSpPr/>
          <p:nvPr/>
        </p:nvSpPr>
        <p:spPr>
          <a:xfrm>
            <a:off x="3166395" y="1901012"/>
            <a:ext cx="181727" cy="245183"/>
          </a:xfrm>
          <a:custGeom>
            <a:avLst/>
            <a:gdLst>
              <a:gd name="connsiteX0" fmla="*/ 136027 w 181727"/>
              <a:gd name="connsiteY0" fmla="*/ 245183 h 245183"/>
              <a:gd name="connsiteX1" fmla="*/ 173812 w 181727"/>
              <a:gd name="connsiteY1" fmla="*/ 33586 h 245183"/>
              <a:gd name="connsiteX2" fmla="*/ 0 w 181727"/>
              <a:gd name="connsiteY2" fmla="*/ 3358 h 24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727" h="245183">
                <a:moveTo>
                  <a:pt x="136027" y="245183"/>
                </a:moveTo>
                <a:cubicBezTo>
                  <a:pt x="166255" y="159536"/>
                  <a:pt x="196483" y="73890"/>
                  <a:pt x="173812" y="33586"/>
                </a:cubicBezTo>
                <a:cubicBezTo>
                  <a:pt x="151141" y="-6718"/>
                  <a:pt x="75570" y="-1680"/>
                  <a:pt x="0" y="3358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90182"/>
              </p:ext>
            </p:extLst>
          </p:nvPr>
        </p:nvGraphicFramePr>
        <p:xfrm>
          <a:off x="3601410" y="1976346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" name="Equation" r:id="rId6" imgW="177480" imgH="241200" progId="Equation.DSMT4">
                  <p:embed/>
                </p:oleObj>
              </mc:Choice>
              <mc:Fallback>
                <p:oleObj name="Equation" r:id="rId6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1410" y="1976346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305052"/>
              </p:ext>
            </p:extLst>
          </p:nvPr>
        </p:nvGraphicFramePr>
        <p:xfrm>
          <a:off x="3448118" y="1388104"/>
          <a:ext cx="393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3" name="Equation" r:id="rId8" imgW="393480" imgH="253800" progId="Equation.DSMT4">
                  <p:embed/>
                </p:oleObj>
              </mc:Choice>
              <mc:Fallback>
                <p:oleObj name="Equation" r:id="rId8" imgW="3934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48118" y="1388104"/>
                        <a:ext cx="393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V="1">
            <a:off x="3719318" y="2697858"/>
            <a:ext cx="784671" cy="15995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718057" y="2372906"/>
            <a:ext cx="430751" cy="49120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2" idx="3"/>
          </p:cNvCxnSpPr>
          <p:nvPr/>
        </p:nvCxnSpPr>
        <p:spPr>
          <a:xfrm>
            <a:off x="4196030" y="2437064"/>
            <a:ext cx="300400" cy="245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18680860">
            <a:off x="4020339" y="2433361"/>
            <a:ext cx="211596" cy="166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717"/>
              </p:ext>
            </p:extLst>
          </p:nvPr>
        </p:nvGraphicFramePr>
        <p:xfrm>
          <a:off x="3917650" y="2608775"/>
          <a:ext cx="152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4" name="Equation" r:id="rId10" imgW="152280" imgH="203040" progId="Equation.DSMT4">
                  <p:embed/>
                </p:oleObj>
              </mc:Choice>
              <mc:Fallback>
                <p:oleObj name="Equation" r:id="rId10" imgW="152280" imgH="20304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17650" y="2608775"/>
                        <a:ext cx="152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779695"/>
              </p:ext>
            </p:extLst>
          </p:nvPr>
        </p:nvGraphicFramePr>
        <p:xfrm>
          <a:off x="3895085" y="3037950"/>
          <a:ext cx="1041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5" name="Equation" r:id="rId11" imgW="1041120" imgH="279360" progId="Equation.DSMT4">
                  <p:embed/>
                </p:oleObj>
              </mc:Choice>
              <mc:Fallback>
                <p:oleObj name="Equation" r:id="rId11" imgW="10411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95085" y="3037950"/>
                        <a:ext cx="1041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538605"/>
              </p:ext>
            </p:extLst>
          </p:nvPr>
        </p:nvGraphicFramePr>
        <p:xfrm>
          <a:off x="4085058" y="2810348"/>
          <a:ext cx="1778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6" name="Equation" r:id="rId13" imgW="177480" imgH="190440" progId="Equation.DSMT4">
                  <p:embed/>
                </p:oleObj>
              </mc:Choice>
              <mc:Fallback>
                <p:oleObj name="Equation" r:id="rId13" imgW="1774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085058" y="2810348"/>
                        <a:ext cx="1778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088955"/>
              </p:ext>
            </p:extLst>
          </p:nvPr>
        </p:nvGraphicFramePr>
        <p:xfrm>
          <a:off x="3699335" y="2289805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7" name="Equation" r:id="rId15" imgW="253800" imgH="279360" progId="Equation.DSMT4">
                  <p:embed/>
                </p:oleObj>
              </mc:Choice>
              <mc:Fallback>
                <p:oleObj name="Equation" r:id="rId15" imgW="2538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99335" y="2289805"/>
                        <a:ext cx="254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6076316"/>
              </p:ext>
            </p:extLst>
          </p:nvPr>
        </p:nvGraphicFramePr>
        <p:xfrm>
          <a:off x="1624249" y="3571140"/>
          <a:ext cx="34671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8" name="Equation" r:id="rId17" imgW="3466800" imgH="482400" progId="Equation.DSMT4">
                  <p:embed/>
                </p:oleObj>
              </mc:Choice>
              <mc:Fallback>
                <p:oleObj name="Equation" r:id="rId17" imgW="346680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624249" y="3571140"/>
                        <a:ext cx="34671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3729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3649452" y="466205"/>
            <a:ext cx="876041" cy="338570"/>
            <a:chOff x="2538568" y="2839111"/>
            <a:chExt cx="876041" cy="338570"/>
          </a:xfrm>
        </p:grpSpPr>
        <p:sp>
          <p:nvSpPr>
            <p:cNvPr id="29" name="TextBox 28"/>
            <p:cNvSpPr txBox="1"/>
            <p:nvPr/>
          </p:nvSpPr>
          <p:spPr>
            <a:xfrm>
              <a:off x="3126861" y="2839127"/>
              <a:ext cx="2877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600" b="1" dirty="0">
                  <a:solidFill>
                    <a:srgbClr val="FF0000"/>
                  </a:solidFill>
                </a:rPr>
                <a:t>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538568" y="2839111"/>
              <a:ext cx="2877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600" b="1" dirty="0">
                  <a:solidFill>
                    <a:srgbClr val="009900"/>
                  </a:solidFill>
                </a:rPr>
                <a:t>S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817266" y="2922233"/>
              <a:ext cx="354359" cy="116013"/>
              <a:chOff x="1026833" y="3111770"/>
              <a:chExt cx="553137" cy="124713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026833" y="3111770"/>
                <a:ext cx="280670" cy="124712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299300" y="3111771"/>
                <a:ext cx="280670" cy="124712"/>
              </a:xfrm>
              <a:prstGeom prst="rect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600"/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159279" y="4072072"/>
            <a:ext cx="1961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0000CC"/>
                </a:solidFill>
              </a:rPr>
              <a:t>weak field:</a:t>
            </a:r>
          </a:p>
          <a:p>
            <a:r>
              <a:rPr lang="en-AU" sz="1600" dirty="0">
                <a:solidFill>
                  <a:srgbClr val="0000CC"/>
                </a:solidFill>
              </a:rPr>
              <a:t>low density of B-lines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1220" y="277874"/>
            <a:ext cx="2016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0000CC"/>
                </a:solidFill>
              </a:rPr>
              <a:t>strong field:</a:t>
            </a:r>
          </a:p>
          <a:p>
            <a:r>
              <a:rPr lang="en-AU" sz="1600" dirty="0">
                <a:solidFill>
                  <a:srgbClr val="0000CC"/>
                </a:solidFill>
              </a:rPr>
              <a:t>high density of B-lines</a:t>
            </a:r>
          </a:p>
        </p:txBody>
      </p:sp>
      <p:pic>
        <p:nvPicPr>
          <p:cNvPr id="5" name="Picture 4" descr="C:\Users\cooper\aa\images\hsp\tippler3.jpg"/>
          <p:cNvPicPr>
            <a:picLocks noChangeAspect="1" noChangeArrowheads="1"/>
          </p:cNvPicPr>
          <p:nvPr/>
        </p:nvPicPr>
        <p:blipFill>
          <a:blip r:embed="rId3" cstate="print"/>
          <a:srcRect l="32280" t="25131" r="29596" b="51929"/>
          <a:stretch>
            <a:fillRect/>
          </a:stretch>
        </p:blipFill>
        <p:spPr bwMode="auto">
          <a:xfrm rot="21480000" flipV="1">
            <a:off x="928372" y="837673"/>
            <a:ext cx="3541497" cy="310510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791071" y="2197752"/>
            <a:ext cx="359837" cy="452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0209" y="2197756"/>
            <a:ext cx="359837" cy="452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rgbClr val="009900"/>
                </a:solidFill>
              </a:rPr>
              <a:t>S</a:t>
            </a:r>
          </a:p>
        </p:txBody>
      </p:sp>
      <p:sp>
        <p:nvSpPr>
          <p:cNvPr id="8" name="Freeform 8"/>
          <p:cNvSpPr/>
          <p:nvPr/>
        </p:nvSpPr>
        <p:spPr>
          <a:xfrm>
            <a:off x="1515524" y="2190179"/>
            <a:ext cx="139958" cy="41411"/>
          </a:xfrm>
          <a:custGeom>
            <a:avLst/>
            <a:gdLst>
              <a:gd name="connsiteX0" fmla="*/ 0 w 111919"/>
              <a:gd name="connsiteY0" fmla="*/ 0 h 30956"/>
              <a:gd name="connsiteX1" fmla="*/ 111919 w 111919"/>
              <a:gd name="connsiteY1" fmla="*/ 30956 h 3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919" h="30956">
                <a:moveTo>
                  <a:pt x="0" y="0"/>
                </a:moveTo>
                <a:lnTo>
                  <a:pt x="111919" y="30956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9" name="Freeform 9"/>
          <p:cNvSpPr/>
          <p:nvPr/>
        </p:nvSpPr>
        <p:spPr>
          <a:xfrm>
            <a:off x="1512546" y="2534211"/>
            <a:ext cx="139958" cy="41411"/>
          </a:xfrm>
          <a:custGeom>
            <a:avLst/>
            <a:gdLst>
              <a:gd name="connsiteX0" fmla="*/ 0 w 111919"/>
              <a:gd name="connsiteY0" fmla="*/ 30956 h 30956"/>
              <a:gd name="connsiteX1" fmla="*/ 59531 w 111919"/>
              <a:gd name="connsiteY1" fmla="*/ 11906 h 30956"/>
              <a:gd name="connsiteX2" fmla="*/ 111919 w 111919"/>
              <a:gd name="connsiteY2" fmla="*/ 0 h 30956"/>
              <a:gd name="connsiteX3" fmla="*/ 111919 w 111919"/>
              <a:gd name="connsiteY3" fmla="*/ 0 h 3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19" h="30956">
                <a:moveTo>
                  <a:pt x="0" y="30956"/>
                </a:moveTo>
                <a:cubicBezTo>
                  <a:pt x="20439" y="24010"/>
                  <a:pt x="40878" y="17065"/>
                  <a:pt x="59531" y="11906"/>
                </a:cubicBezTo>
                <a:cubicBezTo>
                  <a:pt x="78184" y="6747"/>
                  <a:pt x="111919" y="0"/>
                  <a:pt x="111919" y="0"/>
                </a:cubicBezTo>
                <a:lnTo>
                  <a:pt x="111919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775689" y="2186994"/>
            <a:ext cx="44668" cy="127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05618" y="1932156"/>
            <a:ext cx="1521666" cy="87919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506589" y="2381308"/>
            <a:ext cx="19653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79029" y="2378122"/>
            <a:ext cx="19653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01243" y="2384493"/>
            <a:ext cx="19653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214886" y="3164358"/>
            <a:ext cx="167925" cy="222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699038"/>
              </p:ext>
            </p:extLst>
          </p:nvPr>
        </p:nvGraphicFramePr>
        <p:xfrm>
          <a:off x="1890092" y="1023803"/>
          <a:ext cx="206462" cy="288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" name="Equation" r:id="rId4" imgW="164880" imgH="215640" progId="Equation.DSMT4">
                  <p:embed/>
                </p:oleObj>
              </mc:Choice>
              <mc:Fallback>
                <p:oleObj name="Equation" r:id="rId4" imgW="164880" imgH="215640" progId="Equation.DSMT4">
                  <p:embed/>
                  <p:pic>
                    <p:nvPicPr>
                      <p:cNvPr id="471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0092" y="1023803"/>
                        <a:ext cx="206462" cy="2888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 flipH="1">
            <a:off x="4219549" y="2308955"/>
            <a:ext cx="443136" cy="155195"/>
            <a:chOff x="1026833" y="3111770"/>
            <a:chExt cx="553137" cy="124713"/>
          </a:xfrm>
        </p:grpSpPr>
        <p:sp>
          <p:nvSpPr>
            <p:cNvPr id="18" name="Rectangle 17"/>
            <p:cNvSpPr/>
            <p:nvPr/>
          </p:nvSpPr>
          <p:spPr>
            <a:xfrm>
              <a:off x="1026833" y="3111770"/>
              <a:ext cx="280670" cy="124712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99300" y="3111771"/>
              <a:ext cx="280670" cy="124712"/>
            </a:xfrm>
            <a:prstGeom prst="rect">
              <a:avLst/>
            </a:prstGeom>
            <a:solidFill>
              <a:srgbClr val="00B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</p:grpSp>
      <p:grpSp>
        <p:nvGrpSpPr>
          <p:cNvPr id="20" name="Group 19"/>
          <p:cNvGrpSpPr/>
          <p:nvPr/>
        </p:nvGrpSpPr>
        <p:grpSpPr>
          <a:xfrm rot="15277162" flipH="1">
            <a:off x="1538969" y="3468806"/>
            <a:ext cx="474038" cy="145078"/>
            <a:chOff x="1026833" y="3111770"/>
            <a:chExt cx="553137" cy="124713"/>
          </a:xfrm>
        </p:grpSpPr>
        <p:sp>
          <p:nvSpPr>
            <p:cNvPr id="21" name="Rectangle 20"/>
            <p:cNvSpPr/>
            <p:nvPr/>
          </p:nvSpPr>
          <p:spPr>
            <a:xfrm>
              <a:off x="1026833" y="3111770"/>
              <a:ext cx="280670" cy="124712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99300" y="3111771"/>
              <a:ext cx="280670" cy="124712"/>
            </a:xfrm>
            <a:prstGeom prst="rect">
              <a:avLst/>
            </a:prstGeom>
            <a:solidFill>
              <a:srgbClr val="00B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</p:grpSp>
      <p:grpSp>
        <p:nvGrpSpPr>
          <p:cNvPr id="23" name="Group 22"/>
          <p:cNvGrpSpPr/>
          <p:nvPr/>
        </p:nvGrpSpPr>
        <p:grpSpPr>
          <a:xfrm rot="3126859">
            <a:off x="2809489" y="1133558"/>
            <a:ext cx="474038" cy="145078"/>
            <a:chOff x="1026833" y="3111770"/>
            <a:chExt cx="553137" cy="124713"/>
          </a:xfrm>
        </p:grpSpPr>
        <p:sp>
          <p:nvSpPr>
            <p:cNvPr id="24" name="Rectangle 23"/>
            <p:cNvSpPr/>
            <p:nvPr/>
          </p:nvSpPr>
          <p:spPr>
            <a:xfrm>
              <a:off x="1026833" y="3111770"/>
              <a:ext cx="280670" cy="124712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299300" y="3111771"/>
              <a:ext cx="280670" cy="124712"/>
            </a:xfrm>
            <a:prstGeom prst="rect">
              <a:avLst/>
            </a:prstGeom>
            <a:solidFill>
              <a:srgbClr val="00B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</p:grpSp>
      <p:grpSp>
        <p:nvGrpSpPr>
          <p:cNvPr id="26" name="Group 25"/>
          <p:cNvGrpSpPr/>
          <p:nvPr/>
        </p:nvGrpSpPr>
        <p:grpSpPr>
          <a:xfrm flipH="1">
            <a:off x="537074" y="2300399"/>
            <a:ext cx="443136" cy="155195"/>
            <a:chOff x="1026833" y="3111770"/>
            <a:chExt cx="553137" cy="124713"/>
          </a:xfrm>
        </p:grpSpPr>
        <p:sp>
          <p:nvSpPr>
            <p:cNvPr id="27" name="Rectangle 26"/>
            <p:cNvSpPr/>
            <p:nvPr/>
          </p:nvSpPr>
          <p:spPr>
            <a:xfrm>
              <a:off x="1026833" y="3111770"/>
              <a:ext cx="280670" cy="124712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99300" y="3111771"/>
              <a:ext cx="280670" cy="124712"/>
            </a:xfrm>
            <a:prstGeom prst="rect">
              <a:avLst/>
            </a:prstGeom>
            <a:solidFill>
              <a:srgbClr val="00B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</p:grpSp>
      <p:sp>
        <p:nvSpPr>
          <p:cNvPr id="38" name="Freeform 47"/>
          <p:cNvSpPr/>
          <p:nvPr/>
        </p:nvSpPr>
        <p:spPr>
          <a:xfrm>
            <a:off x="639170" y="3198572"/>
            <a:ext cx="417145" cy="859549"/>
          </a:xfrm>
          <a:custGeom>
            <a:avLst/>
            <a:gdLst>
              <a:gd name="connsiteX0" fmla="*/ 96982 w 333575"/>
              <a:gd name="connsiteY0" fmla="*/ 569102 h 569102"/>
              <a:gd name="connsiteX1" fmla="*/ 39432 w 333575"/>
              <a:gd name="connsiteY1" fmla="*/ 249382 h 569102"/>
              <a:gd name="connsiteX2" fmla="*/ 333575 w 333575"/>
              <a:gd name="connsiteY2" fmla="*/ 0 h 569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575" h="569102">
                <a:moveTo>
                  <a:pt x="96982" y="569102"/>
                </a:moveTo>
                <a:cubicBezTo>
                  <a:pt x="48491" y="456667"/>
                  <a:pt x="0" y="344232"/>
                  <a:pt x="39432" y="249382"/>
                </a:cubicBezTo>
                <a:cubicBezTo>
                  <a:pt x="78864" y="154532"/>
                  <a:pt x="206219" y="77266"/>
                  <a:pt x="333575" y="0"/>
                </a:cubicBezTo>
              </a:path>
            </a:pathLst>
          </a:custGeom>
          <a:ln>
            <a:solidFill>
              <a:srgbClr val="0000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39" name="Freeform 48"/>
          <p:cNvSpPr/>
          <p:nvPr/>
        </p:nvSpPr>
        <p:spPr>
          <a:xfrm>
            <a:off x="536549" y="906843"/>
            <a:ext cx="1031534" cy="1367895"/>
          </a:xfrm>
          <a:custGeom>
            <a:avLst/>
            <a:gdLst>
              <a:gd name="connsiteX0" fmla="*/ 95917 w 824879"/>
              <a:gd name="connsiteY0" fmla="*/ 0 h 952766"/>
              <a:gd name="connsiteX1" fmla="*/ 121494 w 824879"/>
              <a:gd name="connsiteY1" fmla="*/ 652229 h 952766"/>
              <a:gd name="connsiteX2" fmla="*/ 824879 w 824879"/>
              <a:gd name="connsiteY2" fmla="*/ 952766 h 95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4879" h="952766">
                <a:moveTo>
                  <a:pt x="95917" y="0"/>
                </a:moveTo>
                <a:cubicBezTo>
                  <a:pt x="47958" y="246717"/>
                  <a:pt x="0" y="493435"/>
                  <a:pt x="121494" y="652229"/>
                </a:cubicBezTo>
                <a:cubicBezTo>
                  <a:pt x="242988" y="811023"/>
                  <a:pt x="533933" y="881894"/>
                  <a:pt x="824879" y="952766"/>
                </a:cubicBezTo>
              </a:path>
            </a:pathLst>
          </a:custGeom>
          <a:ln>
            <a:solidFill>
              <a:srgbClr val="0000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40" name="TextBox 39"/>
          <p:cNvSpPr txBox="1"/>
          <p:nvPr/>
        </p:nvSpPr>
        <p:spPr>
          <a:xfrm>
            <a:off x="2218138" y="4120902"/>
            <a:ext cx="2536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0000CC"/>
                </a:solidFill>
              </a:rPr>
              <a:t>compass needles / magnets </a:t>
            </a:r>
          </a:p>
          <a:p>
            <a:r>
              <a:rPr lang="en-AU" sz="1600" dirty="0">
                <a:solidFill>
                  <a:srgbClr val="0000CC"/>
                </a:solidFill>
              </a:rPr>
              <a:t>align along B-field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1919485" y="3665157"/>
            <a:ext cx="1231795" cy="41563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03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793489" y="324952"/>
            <a:ext cx="3506458" cy="3166393"/>
            <a:chOff x="1306291" y="938181"/>
            <a:chExt cx="1710046" cy="1710046"/>
          </a:xfrm>
        </p:grpSpPr>
        <p:sp>
          <p:nvSpPr>
            <p:cNvPr id="4" name="Donut 4"/>
            <p:cNvSpPr/>
            <p:nvPr/>
          </p:nvSpPr>
          <p:spPr>
            <a:xfrm>
              <a:off x="1306291" y="938181"/>
              <a:ext cx="1710046" cy="1710046"/>
            </a:xfrm>
            <a:prstGeom prst="donu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559132" y="1656608"/>
              <a:ext cx="457200" cy="2790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6" name="Oval 5"/>
            <p:cNvSpPr/>
            <p:nvPr/>
          </p:nvSpPr>
          <p:spPr>
            <a:xfrm>
              <a:off x="1676308" y="1312254"/>
              <a:ext cx="968560" cy="9685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7" name="Oval 6"/>
            <p:cNvSpPr/>
            <p:nvPr/>
          </p:nvSpPr>
          <p:spPr>
            <a:xfrm>
              <a:off x="1555889" y="1195526"/>
              <a:ext cx="1197521" cy="119752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8" name="Oval 7"/>
            <p:cNvSpPr/>
            <p:nvPr/>
          </p:nvSpPr>
          <p:spPr>
            <a:xfrm>
              <a:off x="1419297" y="1098469"/>
              <a:ext cx="1466408" cy="137217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sp>
          <p:nvSpPr>
            <p:cNvPr id="9" name="Oval 8"/>
            <p:cNvSpPr/>
            <p:nvPr/>
          </p:nvSpPr>
          <p:spPr>
            <a:xfrm>
              <a:off x="1330201" y="1019068"/>
              <a:ext cx="1650504" cy="154443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986644" y="1800225"/>
              <a:ext cx="0" cy="4750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642259" y="1800225"/>
              <a:ext cx="0" cy="4750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2749138" y="1800225"/>
              <a:ext cx="0" cy="4750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880487" y="1802452"/>
              <a:ext cx="0" cy="4750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662999" y="1346173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79731" y="212883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rgbClr val="00B050"/>
                </a:solidFill>
              </a:rPr>
              <a:t>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28121" y="3619276"/>
            <a:ext cx="3280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7030A0"/>
                </a:solidFill>
              </a:rPr>
              <a:t>the magnetic field in the region</a:t>
            </a:r>
          </a:p>
          <a:p>
            <a:r>
              <a:rPr lang="en-AU" sz="1600" dirty="0">
                <a:solidFill>
                  <a:srgbClr val="7030A0"/>
                </a:solidFill>
              </a:rPr>
              <a:t> between the poles is nearly uniform </a:t>
            </a:r>
          </a:p>
        </p:txBody>
      </p:sp>
      <p:sp>
        <p:nvSpPr>
          <p:cNvPr id="17" name="Freeform 18"/>
          <p:cNvSpPr/>
          <p:nvPr/>
        </p:nvSpPr>
        <p:spPr>
          <a:xfrm rot="843791">
            <a:off x="3876213" y="1893574"/>
            <a:ext cx="590798" cy="1658228"/>
          </a:xfrm>
          <a:custGeom>
            <a:avLst/>
            <a:gdLst>
              <a:gd name="connsiteX0" fmla="*/ 338447 w 590798"/>
              <a:gd name="connsiteY0" fmla="*/ 789709 h 789709"/>
              <a:gd name="connsiteX1" fmla="*/ 534390 w 590798"/>
              <a:gd name="connsiteY1" fmla="*/ 374073 h 789709"/>
              <a:gd name="connsiteX2" fmla="*/ 0 w 590798"/>
              <a:gd name="connsiteY2" fmla="*/ 0 h 78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0798" h="789709">
                <a:moveTo>
                  <a:pt x="338447" y="789709"/>
                </a:moveTo>
                <a:cubicBezTo>
                  <a:pt x="464622" y="647700"/>
                  <a:pt x="590798" y="505691"/>
                  <a:pt x="534390" y="374073"/>
                </a:cubicBezTo>
                <a:cubicBezTo>
                  <a:pt x="477982" y="242455"/>
                  <a:pt x="238991" y="121227"/>
                  <a:pt x="0" y="0"/>
                </a:cubicBezTo>
              </a:path>
            </a:pathLst>
          </a:custGeom>
          <a:ln>
            <a:solidFill>
              <a:srgbClr val="0000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</p:spTree>
    <p:extLst>
      <p:ext uri="{BB962C8B-B14F-4D97-AF65-F5344CB8AC3E}">
        <p14:creationId xmlns:p14="http://schemas.microsoft.com/office/powerpoint/2010/main" val="2108630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816168"/>
              </p:ext>
            </p:extLst>
          </p:nvPr>
        </p:nvGraphicFramePr>
        <p:xfrm>
          <a:off x="3846959" y="1393978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2" name="Equation" r:id="rId3" imgW="164880" imgH="215640" progId="Equation.DSMT4">
                  <p:embed/>
                </p:oleObj>
              </mc:Choice>
              <mc:Fallback>
                <p:oleObj name="Equation" r:id="rId3" imgW="164880" imgH="215640" progId="Equation.DSMT4">
                  <p:embed/>
                  <p:pic>
                    <p:nvPicPr>
                      <p:cNvPr id="30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6959" y="1393978"/>
                        <a:ext cx="1651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447932" y="412344"/>
            <a:ext cx="1952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direction of B-field given by right hand rule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07218" y="1111494"/>
            <a:ext cx="309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49825" y="1885753"/>
            <a:ext cx="234323" cy="229253"/>
            <a:chOff x="2802577" y="1033153"/>
            <a:chExt cx="106878" cy="106878"/>
          </a:xfrm>
        </p:grpSpPr>
        <p:sp>
          <p:nvSpPr>
            <p:cNvPr id="5" name="Oval 4"/>
            <p:cNvSpPr/>
            <p:nvPr/>
          </p:nvSpPr>
          <p:spPr>
            <a:xfrm>
              <a:off x="2802577" y="1033153"/>
              <a:ext cx="106878" cy="10687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cxnSp>
          <p:nvCxnSpPr>
            <p:cNvPr id="6" name="Straight Connector 5"/>
            <p:cNvCxnSpPr>
              <a:stCxn id="5" idx="1"/>
              <a:endCxn id="5" idx="5"/>
            </p:cNvCxnSpPr>
            <p:nvPr/>
          </p:nvCxnSpPr>
          <p:spPr>
            <a:xfrm>
              <a:off x="2818229" y="1048805"/>
              <a:ext cx="75574" cy="75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2822187" y="1046826"/>
              <a:ext cx="75574" cy="75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501450" y="468717"/>
            <a:ext cx="3157110" cy="3088800"/>
          </a:xfrm>
          <a:prstGeom prst="ellipse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9" name="Oval 8"/>
          <p:cNvSpPr/>
          <p:nvPr/>
        </p:nvSpPr>
        <p:spPr>
          <a:xfrm>
            <a:off x="1869259" y="1806931"/>
            <a:ext cx="394639" cy="386100"/>
          </a:xfrm>
          <a:prstGeom prst="ellipse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0" name="Oval 9"/>
          <p:cNvSpPr/>
          <p:nvPr/>
        </p:nvSpPr>
        <p:spPr>
          <a:xfrm>
            <a:off x="1791147" y="1743246"/>
            <a:ext cx="552494" cy="540540"/>
          </a:xfrm>
          <a:prstGeom prst="ellipse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1" name="Oval 10"/>
          <p:cNvSpPr/>
          <p:nvPr/>
        </p:nvSpPr>
        <p:spPr>
          <a:xfrm>
            <a:off x="1685366" y="1614280"/>
            <a:ext cx="789278" cy="772200"/>
          </a:xfrm>
          <a:prstGeom prst="ellipse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2" name="Oval 11"/>
          <p:cNvSpPr/>
          <p:nvPr/>
        </p:nvSpPr>
        <p:spPr>
          <a:xfrm>
            <a:off x="1527511" y="1459840"/>
            <a:ext cx="1104989" cy="1081080"/>
          </a:xfrm>
          <a:prstGeom prst="ellipse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3" name="Oval 12"/>
          <p:cNvSpPr/>
          <p:nvPr/>
        </p:nvSpPr>
        <p:spPr>
          <a:xfrm>
            <a:off x="1330191" y="1279527"/>
            <a:ext cx="1499627" cy="1467180"/>
          </a:xfrm>
          <a:prstGeom prst="ellipse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4" name="Oval 13"/>
          <p:cNvSpPr/>
          <p:nvPr/>
        </p:nvSpPr>
        <p:spPr>
          <a:xfrm>
            <a:off x="1093408" y="1047867"/>
            <a:ext cx="1973194" cy="1930500"/>
          </a:xfrm>
          <a:prstGeom prst="ellipse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5" name="Oval 14"/>
          <p:cNvSpPr/>
          <p:nvPr/>
        </p:nvSpPr>
        <p:spPr>
          <a:xfrm>
            <a:off x="817161" y="777597"/>
            <a:ext cx="2525688" cy="2471040"/>
          </a:xfrm>
          <a:prstGeom prst="ellipse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070588" y="928618"/>
            <a:ext cx="1148296" cy="1071052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196212" y="907346"/>
            <a:ext cx="786340" cy="1029842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763847" y="3792433"/>
            <a:ext cx="1119021" cy="735357"/>
            <a:chOff x="2615312" y="108705"/>
            <a:chExt cx="1119021" cy="735357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2615312" y="108705"/>
              <a:ext cx="0" cy="7353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621707" y="844062"/>
              <a:ext cx="11126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62247" y="3809295"/>
            <a:ext cx="1119021" cy="735357"/>
            <a:chOff x="2615312" y="108705"/>
            <a:chExt cx="1119021" cy="735357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5312" y="108705"/>
              <a:ext cx="0" cy="7353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21707" y="844062"/>
              <a:ext cx="11126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 flipV="1">
            <a:off x="763847" y="3888349"/>
            <a:ext cx="939978" cy="6522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42"/>
          <p:cNvSpPr/>
          <p:nvPr/>
        </p:nvSpPr>
        <p:spPr>
          <a:xfrm>
            <a:off x="3726191" y="3802900"/>
            <a:ext cx="1003922" cy="696991"/>
          </a:xfrm>
          <a:custGeom>
            <a:avLst/>
            <a:gdLst>
              <a:gd name="connsiteX0" fmla="*/ 0 w 1003922"/>
              <a:gd name="connsiteY0" fmla="*/ 0 h 696991"/>
              <a:gd name="connsiteX1" fmla="*/ 185438 w 1003922"/>
              <a:gd name="connsiteY1" fmla="*/ 530736 h 696991"/>
              <a:gd name="connsiteX2" fmla="*/ 1003922 w 1003922"/>
              <a:gd name="connsiteY2" fmla="*/ 696991 h 69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3922" h="696991">
                <a:moveTo>
                  <a:pt x="0" y="0"/>
                </a:moveTo>
                <a:cubicBezTo>
                  <a:pt x="9059" y="207285"/>
                  <a:pt x="18118" y="414571"/>
                  <a:pt x="185438" y="530736"/>
                </a:cubicBezTo>
                <a:cubicBezTo>
                  <a:pt x="352758" y="646901"/>
                  <a:pt x="678340" y="671946"/>
                  <a:pt x="1003922" y="696991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30" name="TextBox 29"/>
          <p:cNvSpPr txBox="1"/>
          <p:nvPr/>
        </p:nvSpPr>
        <p:spPr>
          <a:xfrm>
            <a:off x="508070" y="3798828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06470" y="377732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49343" y="457487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18953" y="4502794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2674" y="4825430"/>
            <a:ext cx="1876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B-field increases with increasing </a:t>
            </a:r>
            <a:r>
              <a:rPr lang="en-AU" sz="1600" i="1" dirty="0">
                <a:latin typeface="Cambria" pitchFamily="18" charset="0"/>
              </a:rPr>
              <a:t>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304047" y="4931809"/>
            <a:ext cx="2021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B-field decreases with increasing </a:t>
            </a:r>
            <a:r>
              <a:rPr lang="en-AU" sz="1600" i="1" dirty="0">
                <a:latin typeface="Cambria" pitchFamily="18" charset="0"/>
              </a:rPr>
              <a:t>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4397" y="1831031"/>
            <a:ext cx="173252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600" dirty="0"/>
              <a:t>current </a:t>
            </a:r>
            <a:r>
              <a:rPr lang="en-AU" sz="1600" i="1" dirty="0">
                <a:latin typeface="Cambria" pitchFamily="18" charset="0"/>
              </a:rPr>
              <a:t>I</a:t>
            </a:r>
            <a:r>
              <a:rPr lang="en-AU" sz="1600" dirty="0"/>
              <a:t> into page</a:t>
            </a: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223876"/>
              </p:ext>
            </p:extLst>
          </p:nvPr>
        </p:nvGraphicFramePr>
        <p:xfrm>
          <a:off x="1959435" y="5325209"/>
          <a:ext cx="19050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3" name="Equation" r:id="rId5" imgW="1904760" imgH="888840" progId="Equation.DSMT4">
                  <p:embed/>
                </p:oleObj>
              </mc:Choice>
              <mc:Fallback>
                <p:oleObj name="Equation" r:id="rId5" imgW="190476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9435" y="5325209"/>
                        <a:ext cx="19050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7966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images motion of charged particles in electric field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2" r="9834"/>
          <a:stretch/>
        </p:blipFill>
        <p:spPr bwMode="auto">
          <a:xfrm>
            <a:off x="2093123" y="1796880"/>
            <a:ext cx="2569561" cy="177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697857" y="2359054"/>
            <a:ext cx="1241871" cy="664374"/>
            <a:chOff x="2697857" y="2359054"/>
            <a:chExt cx="1241871" cy="66437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697857" y="2372905"/>
              <a:ext cx="0" cy="64800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2872928" y="2374165"/>
              <a:ext cx="0" cy="64800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025328" y="2375425"/>
              <a:ext cx="0" cy="64800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3177728" y="2369128"/>
              <a:ext cx="0" cy="64800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330128" y="2370388"/>
              <a:ext cx="0" cy="64800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3482528" y="2371648"/>
              <a:ext cx="0" cy="64800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634928" y="2372908"/>
              <a:ext cx="0" cy="64800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787328" y="2359054"/>
              <a:ext cx="0" cy="64800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939728" y="2375428"/>
              <a:ext cx="0" cy="64800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226850" y="2531603"/>
            <a:ext cx="234268" cy="234268"/>
            <a:chOff x="914400" y="1488734"/>
            <a:chExt cx="234268" cy="234268"/>
          </a:xfrm>
        </p:grpSpPr>
        <p:sp>
          <p:nvSpPr>
            <p:cNvPr id="4" name="Oval 3"/>
            <p:cNvSpPr/>
            <p:nvPr/>
          </p:nvSpPr>
          <p:spPr>
            <a:xfrm>
              <a:off x="914400" y="1488734"/>
              <a:ext cx="234268" cy="23426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952185" y="1609646"/>
              <a:ext cx="144000" cy="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676341"/>
              </p:ext>
            </p:extLst>
          </p:nvPr>
        </p:nvGraphicFramePr>
        <p:xfrm>
          <a:off x="3980466" y="2656478"/>
          <a:ext cx="190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8" name="Equation" r:id="rId4" imgW="190440" imgH="241200" progId="Equation.DSMT4">
                  <p:embed/>
                </p:oleObj>
              </mc:Choice>
              <mc:Fallback>
                <p:oleObj name="Equation" r:id="rId4" imgW="190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0466" y="2656478"/>
                        <a:ext cx="190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>
            <a:off x="2578200" y="4329667"/>
            <a:ext cx="0" cy="918887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813463" y="4331454"/>
            <a:ext cx="0" cy="918887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018260" y="4333241"/>
            <a:ext cx="0" cy="918887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23058" y="4324311"/>
            <a:ext cx="0" cy="918887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427855" y="4326098"/>
            <a:ext cx="0" cy="918887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632652" y="4327885"/>
            <a:ext cx="0" cy="918887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837449" y="4329671"/>
            <a:ext cx="0" cy="918887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042247" y="4325140"/>
            <a:ext cx="0" cy="918887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247044" y="4333245"/>
            <a:ext cx="0" cy="918887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433359" y="4216820"/>
            <a:ext cx="1972383" cy="1284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11948" y="5253391"/>
            <a:ext cx="1972383" cy="1284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501989"/>
              </p:ext>
            </p:extLst>
          </p:nvPr>
        </p:nvGraphicFramePr>
        <p:xfrm>
          <a:off x="1966043" y="4175440"/>
          <a:ext cx="304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9" name="Equation" r:id="rId6" imgW="304560" imgH="241200" progId="Equation.DSMT4">
                  <p:embed/>
                </p:oleObj>
              </mc:Choice>
              <mc:Fallback>
                <p:oleObj name="Equation" r:id="rId6" imgW="3045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66043" y="4175440"/>
                        <a:ext cx="304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610743"/>
              </p:ext>
            </p:extLst>
          </p:nvPr>
        </p:nvGraphicFramePr>
        <p:xfrm>
          <a:off x="1974860" y="5189341"/>
          <a:ext cx="304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0" name="Equation" r:id="rId8" imgW="304560" imgH="241200" progId="Equation.DSMT4">
                  <p:embed/>
                </p:oleObj>
              </mc:Choice>
              <mc:Fallback>
                <p:oleObj name="Equation" r:id="rId8" imgW="304560" imgH="2412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74860" y="5189341"/>
                        <a:ext cx="304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452024"/>
              </p:ext>
            </p:extLst>
          </p:nvPr>
        </p:nvGraphicFramePr>
        <p:xfrm>
          <a:off x="1426346" y="4622511"/>
          <a:ext cx="1066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1" name="Equation" r:id="rId10" imgW="1066680" imgH="253800" progId="Equation.DSMT4">
                  <p:embed/>
                </p:oleObj>
              </mc:Choice>
              <mc:Fallback>
                <p:oleObj name="Equation" r:id="rId10" imgW="1066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26346" y="4622511"/>
                        <a:ext cx="1066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337" name="Straight Arrow Connector 14336"/>
          <p:cNvCxnSpPr/>
          <p:nvPr/>
        </p:nvCxnSpPr>
        <p:spPr>
          <a:xfrm flipH="1">
            <a:off x="4503983" y="4360403"/>
            <a:ext cx="0" cy="91440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5094689" y="4354106"/>
            <a:ext cx="0" cy="914400"/>
          </a:xfrm>
          <a:prstGeom prst="straightConnector1">
            <a:avLst/>
          </a:prstGeom>
          <a:ln w="19050">
            <a:solidFill>
              <a:srgbClr val="0000FF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339" name="Object 143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295145"/>
              </p:ext>
            </p:extLst>
          </p:nvPr>
        </p:nvGraphicFramePr>
        <p:xfrm>
          <a:off x="4355271" y="4667854"/>
          <a:ext cx="317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2" name="Equation" r:id="rId12" imgW="317160" imgH="253800" progId="Equation.DSMT4">
                  <p:embed/>
                </p:oleObj>
              </mc:Choice>
              <mc:Fallback>
                <p:oleObj name="Equation" r:id="rId12" imgW="317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55271" y="4667854"/>
                        <a:ext cx="317500" cy="25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549353"/>
              </p:ext>
            </p:extLst>
          </p:nvPr>
        </p:nvGraphicFramePr>
        <p:xfrm>
          <a:off x="4925065" y="4691063"/>
          <a:ext cx="330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3" name="Equation" r:id="rId14" imgW="330120" imgH="241200" progId="Equation.DSMT4">
                  <p:embed/>
                </p:oleObj>
              </mc:Choice>
              <mc:Fallback>
                <p:oleObj name="Equation" r:id="rId14" imgW="330120" imgH="241200" progId="Equation.DSMT4">
                  <p:embed/>
                  <p:pic>
                    <p:nvPicPr>
                      <p:cNvPr id="14339" name="Object 1433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925065" y="4691063"/>
                        <a:ext cx="330200" cy="241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" name="Object 143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484700"/>
              </p:ext>
            </p:extLst>
          </p:nvPr>
        </p:nvGraphicFramePr>
        <p:xfrm>
          <a:off x="2943209" y="5535652"/>
          <a:ext cx="9652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4" name="Equation" r:id="rId16" imgW="965160" imgH="558720" progId="Equation.DSMT4">
                  <p:embed/>
                </p:oleObj>
              </mc:Choice>
              <mc:Fallback>
                <p:oleObj name="Equation" r:id="rId16" imgW="96516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43209" y="5535652"/>
                        <a:ext cx="9652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41" name="Group 14340"/>
          <p:cNvGrpSpPr/>
          <p:nvPr/>
        </p:nvGrpSpPr>
        <p:grpSpPr>
          <a:xfrm>
            <a:off x="289686" y="4332694"/>
            <a:ext cx="1058761" cy="1174865"/>
            <a:chOff x="576853" y="403041"/>
            <a:chExt cx="1058761" cy="1174865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823716" y="536549"/>
              <a:ext cx="0" cy="7481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>
              <a:off x="1187713" y="900547"/>
              <a:ext cx="0" cy="7481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823716" y="1269580"/>
              <a:ext cx="438307" cy="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rot="16200000" flipV="1">
              <a:off x="605823" y="1059243"/>
              <a:ext cx="438307" cy="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9472857"/>
                </p:ext>
              </p:extLst>
            </p:nvPr>
          </p:nvGraphicFramePr>
          <p:xfrm>
            <a:off x="974292" y="1312535"/>
            <a:ext cx="1270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55" name="Equation" r:id="rId18" imgW="126720" imgH="253800" progId="Equation.DSMT4">
                    <p:embed/>
                  </p:oleObj>
                </mc:Choice>
                <mc:Fallback>
                  <p:oleObj name="Equation" r:id="rId18" imgW="126720" imgH="253800" progId="Equation.DSMT4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974292" y="1312535"/>
                          <a:ext cx="1270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9729690"/>
                </p:ext>
              </p:extLst>
            </p:nvPr>
          </p:nvGraphicFramePr>
          <p:xfrm>
            <a:off x="592990" y="917222"/>
            <a:ext cx="152400" cy="29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56" name="Equation" r:id="rId20" imgW="152280" imgH="291960" progId="Equation.DSMT4">
                    <p:embed/>
                  </p:oleObj>
                </mc:Choice>
                <mc:Fallback>
                  <p:oleObj name="Equation" r:id="rId20" imgW="152280" imgH="291960" progId="Equation.DSMT4">
                    <p:embed/>
                    <p:pic>
                      <p:nvPicPr>
                        <p:cNvPr id="12" name="Object 11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592990" y="917222"/>
                          <a:ext cx="152400" cy="292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TextBox 47"/>
            <p:cNvSpPr txBox="1"/>
            <p:nvPr/>
          </p:nvSpPr>
          <p:spPr>
            <a:xfrm>
              <a:off x="1345150" y="1239352"/>
              <a:ext cx="2904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X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6853" y="403041"/>
              <a:ext cx="2904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38169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/>
          <p:cNvCxnSpPr/>
          <p:nvPr/>
        </p:nvCxnSpPr>
        <p:spPr>
          <a:xfrm>
            <a:off x="937071" y="1307365"/>
            <a:ext cx="1" cy="10030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263525" y="1707857"/>
            <a:ext cx="4829175" cy="294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68288" y="2355557"/>
            <a:ext cx="4819650" cy="1646238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819275" y="2274595"/>
            <a:ext cx="1838325" cy="1852613"/>
          </a:xfrm>
          <a:custGeom>
            <a:avLst/>
            <a:gdLst>
              <a:gd name="T0" fmla="*/ 0 w 2704"/>
              <a:gd name="T1" fmla="*/ 1360 h 2720"/>
              <a:gd name="T2" fmla="*/ 1352 w 2704"/>
              <a:gd name="T3" fmla="*/ 0 h 2720"/>
              <a:gd name="T4" fmla="*/ 1352 w 2704"/>
              <a:gd name="T5" fmla="*/ 0 h 2720"/>
              <a:gd name="T6" fmla="*/ 1352 w 2704"/>
              <a:gd name="T7" fmla="*/ 0 h 2720"/>
              <a:gd name="T8" fmla="*/ 2704 w 2704"/>
              <a:gd name="T9" fmla="*/ 1360 h 2720"/>
              <a:gd name="T10" fmla="*/ 2704 w 2704"/>
              <a:gd name="T11" fmla="*/ 1360 h 2720"/>
              <a:gd name="T12" fmla="*/ 2704 w 2704"/>
              <a:gd name="T13" fmla="*/ 1360 h 2720"/>
              <a:gd name="T14" fmla="*/ 1352 w 2704"/>
              <a:gd name="T15" fmla="*/ 2720 h 2720"/>
              <a:gd name="T16" fmla="*/ 1352 w 2704"/>
              <a:gd name="T17" fmla="*/ 2720 h 2720"/>
              <a:gd name="T18" fmla="*/ 1352 w 2704"/>
              <a:gd name="T19" fmla="*/ 2720 h 2720"/>
              <a:gd name="T20" fmla="*/ 0 w 2704"/>
              <a:gd name="T21" fmla="*/ 1360 h 2720"/>
              <a:gd name="T22" fmla="*/ 0 w 2704"/>
              <a:gd name="T23" fmla="*/ 1360 h 2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04" h="2720">
                <a:moveTo>
                  <a:pt x="0" y="1360"/>
                </a:moveTo>
                <a:cubicBezTo>
                  <a:pt x="0" y="609"/>
                  <a:pt x="606" y="0"/>
                  <a:pt x="1352" y="0"/>
                </a:cubicBezTo>
                <a:cubicBezTo>
                  <a:pt x="1352" y="0"/>
                  <a:pt x="1352" y="0"/>
                  <a:pt x="1352" y="0"/>
                </a:cubicBezTo>
                <a:lnTo>
                  <a:pt x="1352" y="0"/>
                </a:lnTo>
                <a:cubicBezTo>
                  <a:pt x="2099" y="0"/>
                  <a:pt x="2704" y="609"/>
                  <a:pt x="2704" y="1360"/>
                </a:cubicBezTo>
                <a:cubicBezTo>
                  <a:pt x="2704" y="1360"/>
                  <a:pt x="2704" y="1360"/>
                  <a:pt x="2704" y="1360"/>
                </a:cubicBezTo>
                <a:lnTo>
                  <a:pt x="2704" y="1360"/>
                </a:lnTo>
                <a:cubicBezTo>
                  <a:pt x="2704" y="2112"/>
                  <a:pt x="2099" y="2720"/>
                  <a:pt x="1352" y="2720"/>
                </a:cubicBezTo>
                <a:cubicBezTo>
                  <a:pt x="1352" y="2720"/>
                  <a:pt x="1352" y="2720"/>
                  <a:pt x="1352" y="2720"/>
                </a:cubicBezTo>
                <a:lnTo>
                  <a:pt x="1352" y="2720"/>
                </a:lnTo>
                <a:cubicBezTo>
                  <a:pt x="606" y="2720"/>
                  <a:pt x="0" y="2112"/>
                  <a:pt x="0" y="1360"/>
                </a:cubicBezTo>
                <a:cubicBezTo>
                  <a:pt x="0" y="1360"/>
                  <a:pt x="0" y="1360"/>
                  <a:pt x="0" y="136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 noEditPoints="1"/>
          </p:cNvSpPr>
          <p:nvPr/>
        </p:nvSpPr>
        <p:spPr bwMode="auto">
          <a:xfrm>
            <a:off x="1801813" y="2258720"/>
            <a:ext cx="1871663" cy="1884363"/>
          </a:xfrm>
          <a:custGeom>
            <a:avLst/>
            <a:gdLst>
              <a:gd name="T0" fmla="*/ 12 w 1179"/>
              <a:gd name="T1" fmla="*/ 474 h 1187"/>
              <a:gd name="T2" fmla="*/ 72 w 1179"/>
              <a:gd name="T3" fmla="*/ 311 h 1187"/>
              <a:gd name="T4" fmla="*/ 173 w 1179"/>
              <a:gd name="T5" fmla="*/ 174 h 1187"/>
              <a:gd name="T6" fmla="*/ 309 w 1179"/>
              <a:gd name="T7" fmla="*/ 72 h 1187"/>
              <a:gd name="T8" fmla="*/ 471 w 1179"/>
              <a:gd name="T9" fmla="*/ 12 h 1187"/>
              <a:gd name="T10" fmla="*/ 650 w 1179"/>
              <a:gd name="T11" fmla="*/ 3 h 1187"/>
              <a:gd name="T12" fmla="*/ 819 w 1179"/>
              <a:gd name="T13" fmla="*/ 46 h 1187"/>
              <a:gd name="T14" fmla="*/ 964 w 1179"/>
              <a:gd name="T15" fmla="*/ 135 h 1187"/>
              <a:gd name="T16" fmla="*/ 1078 w 1179"/>
              <a:gd name="T17" fmla="*/ 261 h 1187"/>
              <a:gd name="T18" fmla="*/ 1152 w 1179"/>
              <a:gd name="T19" fmla="*/ 417 h 1187"/>
              <a:gd name="T20" fmla="*/ 1179 w 1179"/>
              <a:gd name="T21" fmla="*/ 593 h 1187"/>
              <a:gd name="T22" fmla="*/ 1153 w 1179"/>
              <a:gd name="T23" fmla="*/ 770 h 1187"/>
              <a:gd name="T24" fmla="*/ 1079 w 1179"/>
              <a:gd name="T25" fmla="*/ 925 h 1187"/>
              <a:gd name="T26" fmla="*/ 965 w 1179"/>
              <a:gd name="T27" fmla="*/ 1051 h 1187"/>
              <a:gd name="T28" fmla="*/ 820 w 1179"/>
              <a:gd name="T29" fmla="*/ 1140 h 1187"/>
              <a:gd name="T30" fmla="*/ 651 w 1179"/>
              <a:gd name="T31" fmla="*/ 1184 h 1187"/>
              <a:gd name="T32" fmla="*/ 472 w 1179"/>
              <a:gd name="T33" fmla="*/ 1175 h 1187"/>
              <a:gd name="T34" fmla="*/ 310 w 1179"/>
              <a:gd name="T35" fmla="*/ 1116 h 1187"/>
              <a:gd name="T36" fmla="*/ 173 w 1179"/>
              <a:gd name="T37" fmla="*/ 1014 h 1187"/>
              <a:gd name="T38" fmla="*/ 72 w 1179"/>
              <a:gd name="T39" fmla="*/ 877 h 1187"/>
              <a:gd name="T40" fmla="*/ 12 w 1179"/>
              <a:gd name="T41" fmla="*/ 713 h 1187"/>
              <a:gd name="T42" fmla="*/ 24 w 1179"/>
              <a:gd name="T43" fmla="*/ 652 h 1187"/>
              <a:gd name="T44" fmla="*/ 66 w 1179"/>
              <a:gd name="T45" fmla="*/ 816 h 1187"/>
              <a:gd name="T46" fmla="*/ 151 w 1179"/>
              <a:gd name="T47" fmla="*/ 957 h 1187"/>
              <a:gd name="T48" fmla="*/ 272 w 1179"/>
              <a:gd name="T49" fmla="*/ 1068 h 1187"/>
              <a:gd name="T50" fmla="*/ 420 w 1179"/>
              <a:gd name="T51" fmla="*/ 1141 h 1187"/>
              <a:gd name="T52" fmla="*/ 589 w 1179"/>
              <a:gd name="T53" fmla="*/ 1166 h 1187"/>
              <a:gd name="T54" fmla="*/ 758 w 1179"/>
              <a:gd name="T55" fmla="*/ 1141 h 1187"/>
              <a:gd name="T56" fmla="*/ 907 w 1179"/>
              <a:gd name="T57" fmla="*/ 1069 h 1187"/>
              <a:gd name="T58" fmla="*/ 1028 w 1179"/>
              <a:gd name="T59" fmla="*/ 958 h 1187"/>
              <a:gd name="T60" fmla="*/ 1114 w 1179"/>
              <a:gd name="T61" fmla="*/ 817 h 1187"/>
              <a:gd name="T62" fmla="*/ 1155 w 1179"/>
              <a:gd name="T63" fmla="*/ 652 h 1187"/>
              <a:gd name="T64" fmla="*/ 1147 w 1179"/>
              <a:gd name="T65" fmla="*/ 479 h 1187"/>
              <a:gd name="T66" fmla="*/ 1090 w 1179"/>
              <a:gd name="T67" fmla="*/ 321 h 1187"/>
              <a:gd name="T68" fmla="*/ 992 w 1179"/>
              <a:gd name="T69" fmla="*/ 188 h 1187"/>
              <a:gd name="T70" fmla="*/ 862 w 1179"/>
              <a:gd name="T71" fmla="*/ 90 h 1187"/>
              <a:gd name="T72" fmla="*/ 705 w 1179"/>
              <a:gd name="T73" fmla="*/ 32 h 1187"/>
              <a:gd name="T74" fmla="*/ 532 w 1179"/>
              <a:gd name="T75" fmla="*/ 23 h 1187"/>
              <a:gd name="T76" fmla="*/ 369 w 1179"/>
              <a:gd name="T77" fmla="*/ 65 h 1187"/>
              <a:gd name="T78" fmla="*/ 229 w 1179"/>
              <a:gd name="T79" fmla="*/ 151 h 1187"/>
              <a:gd name="T80" fmla="*/ 119 w 1179"/>
              <a:gd name="T81" fmla="*/ 273 h 1187"/>
              <a:gd name="T82" fmla="*/ 47 w 1179"/>
              <a:gd name="T83" fmla="*/ 423 h 1187"/>
              <a:gd name="T84" fmla="*/ 21 w 1179"/>
              <a:gd name="T85" fmla="*/ 593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79" h="1187">
                <a:moveTo>
                  <a:pt x="0" y="594"/>
                </a:moveTo>
                <a:lnTo>
                  <a:pt x="3" y="533"/>
                </a:lnTo>
                <a:lnTo>
                  <a:pt x="12" y="474"/>
                </a:lnTo>
                <a:lnTo>
                  <a:pt x="27" y="417"/>
                </a:lnTo>
                <a:lnTo>
                  <a:pt x="47" y="363"/>
                </a:lnTo>
                <a:lnTo>
                  <a:pt x="72" y="311"/>
                </a:lnTo>
                <a:lnTo>
                  <a:pt x="101" y="262"/>
                </a:lnTo>
                <a:lnTo>
                  <a:pt x="135" y="216"/>
                </a:lnTo>
                <a:lnTo>
                  <a:pt x="173" y="174"/>
                </a:lnTo>
                <a:lnTo>
                  <a:pt x="215" y="136"/>
                </a:lnTo>
                <a:lnTo>
                  <a:pt x="260" y="101"/>
                </a:lnTo>
                <a:lnTo>
                  <a:pt x="309" y="72"/>
                </a:lnTo>
                <a:lnTo>
                  <a:pt x="360" y="47"/>
                </a:lnTo>
                <a:lnTo>
                  <a:pt x="414" y="27"/>
                </a:lnTo>
                <a:lnTo>
                  <a:pt x="471" y="12"/>
                </a:lnTo>
                <a:lnTo>
                  <a:pt x="529" y="3"/>
                </a:lnTo>
                <a:lnTo>
                  <a:pt x="589" y="0"/>
                </a:lnTo>
                <a:lnTo>
                  <a:pt x="650" y="3"/>
                </a:lnTo>
                <a:lnTo>
                  <a:pt x="708" y="12"/>
                </a:lnTo>
                <a:lnTo>
                  <a:pt x="764" y="26"/>
                </a:lnTo>
                <a:lnTo>
                  <a:pt x="819" y="46"/>
                </a:lnTo>
                <a:lnTo>
                  <a:pt x="871" y="71"/>
                </a:lnTo>
                <a:lnTo>
                  <a:pt x="919" y="101"/>
                </a:lnTo>
                <a:lnTo>
                  <a:pt x="964" y="135"/>
                </a:lnTo>
                <a:lnTo>
                  <a:pt x="1006" y="173"/>
                </a:lnTo>
                <a:lnTo>
                  <a:pt x="1044" y="215"/>
                </a:lnTo>
                <a:lnTo>
                  <a:pt x="1078" y="261"/>
                </a:lnTo>
                <a:lnTo>
                  <a:pt x="1108" y="310"/>
                </a:lnTo>
                <a:lnTo>
                  <a:pt x="1133" y="362"/>
                </a:lnTo>
                <a:lnTo>
                  <a:pt x="1152" y="417"/>
                </a:lnTo>
                <a:lnTo>
                  <a:pt x="1167" y="473"/>
                </a:lnTo>
                <a:lnTo>
                  <a:pt x="1176" y="532"/>
                </a:lnTo>
                <a:lnTo>
                  <a:pt x="1179" y="593"/>
                </a:lnTo>
                <a:lnTo>
                  <a:pt x="1176" y="654"/>
                </a:lnTo>
                <a:lnTo>
                  <a:pt x="1167" y="712"/>
                </a:lnTo>
                <a:lnTo>
                  <a:pt x="1153" y="770"/>
                </a:lnTo>
                <a:lnTo>
                  <a:pt x="1133" y="824"/>
                </a:lnTo>
                <a:lnTo>
                  <a:pt x="1108" y="876"/>
                </a:lnTo>
                <a:lnTo>
                  <a:pt x="1079" y="925"/>
                </a:lnTo>
                <a:lnTo>
                  <a:pt x="1045" y="971"/>
                </a:lnTo>
                <a:lnTo>
                  <a:pt x="1007" y="1013"/>
                </a:lnTo>
                <a:lnTo>
                  <a:pt x="965" y="1051"/>
                </a:lnTo>
                <a:lnTo>
                  <a:pt x="920" y="1086"/>
                </a:lnTo>
                <a:lnTo>
                  <a:pt x="871" y="1115"/>
                </a:lnTo>
                <a:lnTo>
                  <a:pt x="820" y="1140"/>
                </a:lnTo>
                <a:lnTo>
                  <a:pt x="766" y="1160"/>
                </a:lnTo>
                <a:lnTo>
                  <a:pt x="709" y="1175"/>
                </a:lnTo>
                <a:lnTo>
                  <a:pt x="651" y="1184"/>
                </a:lnTo>
                <a:lnTo>
                  <a:pt x="591" y="1187"/>
                </a:lnTo>
                <a:lnTo>
                  <a:pt x="530" y="1184"/>
                </a:lnTo>
                <a:lnTo>
                  <a:pt x="472" y="1175"/>
                </a:lnTo>
                <a:lnTo>
                  <a:pt x="415" y="1161"/>
                </a:lnTo>
                <a:lnTo>
                  <a:pt x="361" y="1141"/>
                </a:lnTo>
                <a:lnTo>
                  <a:pt x="310" y="1116"/>
                </a:lnTo>
                <a:lnTo>
                  <a:pt x="261" y="1086"/>
                </a:lnTo>
                <a:lnTo>
                  <a:pt x="215" y="1052"/>
                </a:lnTo>
                <a:lnTo>
                  <a:pt x="173" y="1014"/>
                </a:lnTo>
                <a:lnTo>
                  <a:pt x="136" y="971"/>
                </a:lnTo>
                <a:lnTo>
                  <a:pt x="102" y="926"/>
                </a:lnTo>
                <a:lnTo>
                  <a:pt x="72" y="877"/>
                </a:lnTo>
                <a:lnTo>
                  <a:pt x="47" y="825"/>
                </a:lnTo>
                <a:lnTo>
                  <a:pt x="27" y="771"/>
                </a:lnTo>
                <a:lnTo>
                  <a:pt x="12" y="713"/>
                </a:lnTo>
                <a:lnTo>
                  <a:pt x="4" y="655"/>
                </a:lnTo>
                <a:lnTo>
                  <a:pt x="0" y="594"/>
                </a:lnTo>
                <a:close/>
                <a:moveTo>
                  <a:pt x="24" y="652"/>
                </a:moveTo>
                <a:lnTo>
                  <a:pt x="33" y="708"/>
                </a:lnTo>
                <a:lnTo>
                  <a:pt x="47" y="764"/>
                </a:lnTo>
                <a:lnTo>
                  <a:pt x="66" y="816"/>
                </a:lnTo>
                <a:lnTo>
                  <a:pt x="90" y="866"/>
                </a:lnTo>
                <a:lnTo>
                  <a:pt x="118" y="914"/>
                </a:lnTo>
                <a:lnTo>
                  <a:pt x="151" y="957"/>
                </a:lnTo>
                <a:lnTo>
                  <a:pt x="188" y="999"/>
                </a:lnTo>
                <a:lnTo>
                  <a:pt x="228" y="1035"/>
                </a:lnTo>
                <a:lnTo>
                  <a:pt x="272" y="1068"/>
                </a:lnTo>
                <a:lnTo>
                  <a:pt x="319" y="1097"/>
                </a:lnTo>
                <a:lnTo>
                  <a:pt x="368" y="1121"/>
                </a:lnTo>
                <a:lnTo>
                  <a:pt x="420" y="1141"/>
                </a:lnTo>
                <a:lnTo>
                  <a:pt x="475" y="1155"/>
                </a:lnTo>
                <a:lnTo>
                  <a:pt x="531" y="1163"/>
                </a:lnTo>
                <a:lnTo>
                  <a:pt x="589" y="1166"/>
                </a:lnTo>
                <a:lnTo>
                  <a:pt x="648" y="1164"/>
                </a:lnTo>
                <a:lnTo>
                  <a:pt x="704" y="1155"/>
                </a:lnTo>
                <a:lnTo>
                  <a:pt x="758" y="1141"/>
                </a:lnTo>
                <a:lnTo>
                  <a:pt x="811" y="1122"/>
                </a:lnTo>
                <a:lnTo>
                  <a:pt x="861" y="1098"/>
                </a:lnTo>
                <a:lnTo>
                  <a:pt x="907" y="1069"/>
                </a:lnTo>
                <a:lnTo>
                  <a:pt x="951" y="1036"/>
                </a:lnTo>
                <a:lnTo>
                  <a:pt x="992" y="999"/>
                </a:lnTo>
                <a:lnTo>
                  <a:pt x="1028" y="958"/>
                </a:lnTo>
                <a:lnTo>
                  <a:pt x="1061" y="914"/>
                </a:lnTo>
                <a:lnTo>
                  <a:pt x="1090" y="867"/>
                </a:lnTo>
                <a:lnTo>
                  <a:pt x="1114" y="817"/>
                </a:lnTo>
                <a:lnTo>
                  <a:pt x="1133" y="764"/>
                </a:lnTo>
                <a:lnTo>
                  <a:pt x="1147" y="709"/>
                </a:lnTo>
                <a:lnTo>
                  <a:pt x="1155" y="652"/>
                </a:lnTo>
                <a:lnTo>
                  <a:pt x="1158" y="594"/>
                </a:lnTo>
                <a:lnTo>
                  <a:pt x="1156" y="535"/>
                </a:lnTo>
                <a:lnTo>
                  <a:pt x="1147" y="479"/>
                </a:lnTo>
                <a:lnTo>
                  <a:pt x="1133" y="424"/>
                </a:lnTo>
                <a:lnTo>
                  <a:pt x="1114" y="371"/>
                </a:lnTo>
                <a:lnTo>
                  <a:pt x="1090" y="321"/>
                </a:lnTo>
                <a:lnTo>
                  <a:pt x="1062" y="274"/>
                </a:lnTo>
                <a:lnTo>
                  <a:pt x="1029" y="229"/>
                </a:lnTo>
                <a:lnTo>
                  <a:pt x="992" y="188"/>
                </a:lnTo>
                <a:lnTo>
                  <a:pt x="952" y="152"/>
                </a:lnTo>
                <a:lnTo>
                  <a:pt x="908" y="118"/>
                </a:lnTo>
                <a:lnTo>
                  <a:pt x="862" y="90"/>
                </a:lnTo>
                <a:lnTo>
                  <a:pt x="812" y="66"/>
                </a:lnTo>
                <a:lnTo>
                  <a:pt x="760" y="46"/>
                </a:lnTo>
                <a:lnTo>
                  <a:pt x="705" y="32"/>
                </a:lnTo>
                <a:lnTo>
                  <a:pt x="648" y="23"/>
                </a:lnTo>
                <a:lnTo>
                  <a:pt x="591" y="20"/>
                </a:lnTo>
                <a:lnTo>
                  <a:pt x="532" y="23"/>
                </a:lnTo>
                <a:lnTo>
                  <a:pt x="476" y="32"/>
                </a:lnTo>
                <a:lnTo>
                  <a:pt x="421" y="46"/>
                </a:lnTo>
                <a:lnTo>
                  <a:pt x="369" y="65"/>
                </a:lnTo>
                <a:lnTo>
                  <a:pt x="320" y="89"/>
                </a:lnTo>
                <a:lnTo>
                  <a:pt x="272" y="118"/>
                </a:lnTo>
                <a:lnTo>
                  <a:pt x="229" y="151"/>
                </a:lnTo>
                <a:lnTo>
                  <a:pt x="188" y="187"/>
                </a:lnTo>
                <a:lnTo>
                  <a:pt x="152" y="229"/>
                </a:lnTo>
                <a:lnTo>
                  <a:pt x="119" y="273"/>
                </a:lnTo>
                <a:lnTo>
                  <a:pt x="90" y="320"/>
                </a:lnTo>
                <a:lnTo>
                  <a:pt x="66" y="370"/>
                </a:lnTo>
                <a:lnTo>
                  <a:pt x="47" y="423"/>
                </a:lnTo>
                <a:lnTo>
                  <a:pt x="33" y="477"/>
                </a:lnTo>
                <a:lnTo>
                  <a:pt x="24" y="534"/>
                </a:lnTo>
                <a:lnTo>
                  <a:pt x="21" y="593"/>
                </a:lnTo>
                <a:lnTo>
                  <a:pt x="24" y="652"/>
                </a:ln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1227138" y="2368257"/>
            <a:ext cx="433388" cy="1639888"/>
          </a:xfrm>
          <a:custGeom>
            <a:avLst/>
            <a:gdLst>
              <a:gd name="T0" fmla="*/ 253 w 273"/>
              <a:gd name="T1" fmla="*/ 1033 h 1033"/>
              <a:gd name="T2" fmla="*/ 0 w 273"/>
              <a:gd name="T3" fmla="*/ 5 h 1033"/>
              <a:gd name="T4" fmla="*/ 20 w 273"/>
              <a:gd name="T5" fmla="*/ 0 h 1033"/>
              <a:gd name="T6" fmla="*/ 273 w 273"/>
              <a:gd name="T7" fmla="*/ 1028 h 1033"/>
              <a:gd name="T8" fmla="*/ 253 w 273"/>
              <a:gd name="T9" fmla="*/ 1033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" h="1033">
                <a:moveTo>
                  <a:pt x="253" y="1033"/>
                </a:moveTo>
                <a:lnTo>
                  <a:pt x="0" y="5"/>
                </a:lnTo>
                <a:lnTo>
                  <a:pt x="20" y="0"/>
                </a:lnTo>
                <a:lnTo>
                  <a:pt x="273" y="1028"/>
                </a:lnTo>
                <a:lnTo>
                  <a:pt x="253" y="1033"/>
                </a:ln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954088" y="2390482"/>
            <a:ext cx="434975" cy="1599623"/>
          </a:xfrm>
          <a:custGeom>
            <a:avLst/>
            <a:gdLst>
              <a:gd name="T0" fmla="*/ 254 w 274"/>
              <a:gd name="T1" fmla="*/ 1033 h 1033"/>
              <a:gd name="T2" fmla="*/ 0 w 274"/>
              <a:gd name="T3" fmla="*/ 5 h 1033"/>
              <a:gd name="T4" fmla="*/ 21 w 274"/>
              <a:gd name="T5" fmla="*/ 0 h 1033"/>
              <a:gd name="T6" fmla="*/ 274 w 274"/>
              <a:gd name="T7" fmla="*/ 1028 h 1033"/>
              <a:gd name="T8" fmla="*/ 254 w 274"/>
              <a:gd name="T9" fmla="*/ 1033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1033">
                <a:moveTo>
                  <a:pt x="254" y="1033"/>
                </a:moveTo>
                <a:lnTo>
                  <a:pt x="0" y="5"/>
                </a:lnTo>
                <a:lnTo>
                  <a:pt x="21" y="0"/>
                </a:lnTo>
                <a:lnTo>
                  <a:pt x="274" y="1028"/>
                </a:lnTo>
                <a:lnTo>
                  <a:pt x="254" y="1033"/>
                </a:ln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671513" y="2390482"/>
            <a:ext cx="431813" cy="1607180"/>
          </a:xfrm>
          <a:custGeom>
            <a:avLst/>
            <a:gdLst>
              <a:gd name="T0" fmla="*/ 253 w 274"/>
              <a:gd name="T1" fmla="*/ 1033 h 1033"/>
              <a:gd name="T2" fmla="*/ 0 w 274"/>
              <a:gd name="T3" fmla="*/ 5 h 1033"/>
              <a:gd name="T4" fmla="*/ 20 w 274"/>
              <a:gd name="T5" fmla="*/ 0 h 1033"/>
              <a:gd name="T6" fmla="*/ 274 w 274"/>
              <a:gd name="T7" fmla="*/ 1028 h 1033"/>
              <a:gd name="T8" fmla="*/ 253 w 274"/>
              <a:gd name="T9" fmla="*/ 1033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1033">
                <a:moveTo>
                  <a:pt x="253" y="1033"/>
                </a:moveTo>
                <a:lnTo>
                  <a:pt x="0" y="5"/>
                </a:lnTo>
                <a:lnTo>
                  <a:pt x="20" y="0"/>
                </a:lnTo>
                <a:lnTo>
                  <a:pt x="274" y="1028"/>
                </a:lnTo>
                <a:lnTo>
                  <a:pt x="253" y="1033"/>
                </a:ln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3532188" y="2390482"/>
            <a:ext cx="434975" cy="1631950"/>
          </a:xfrm>
          <a:custGeom>
            <a:avLst/>
            <a:gdLst>
              <a:gd name="T0" fmla="*/ 254 w 274"/>
              <a:gd name="T1" fmla="*/ 1028 h 1028"/>
              <a:gd name="T2" fmla="*/ 0 w 274"/>
              <a:gd name="T3" fmla="*/ 5 h 1028"/>
              <a:gd name="T4" fmla="*/ 20 w 274"/>
              <a:gd name="T5" fmla="*/ 0 h 1028"/>
              <a:gd name="T6" fmla="*/ 274 w 274"/>
              <a:gd name="T7" fmla="*/ 1023 h 1028"/>
              <a:gd name="T8" fmla="*/ 254 w 274"/>
              <a:gd name="T9" fmla="*/ 1028 h 1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1028">
                <a:moveTo>
                  <a:pt x="254" y="1028"/>
                </a:moveTo>
                <a:lnTo>
                  <a:pt x="0" y="5"/>
                </a:lnTo>
                <a:lnTo>
                  <a:pt x="20" y="0"/>
                </a:lnTo>
                <a:lnTo>
                  <a:pt x="274" y="1023"/>
                </a:lnTo>
                <a:lnTo>
                  <a:pt x="254" y="1028"/>
                </a:ln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4098925" y="2390482"/>
            <a:ext cx="433388" cy="1639888"/>
          </a:xfrm>
          <a:custGeom>
            <a:avLst/>
            <a:gdLst>
              <a:gd name="T0" fmla="*/ 253 w 273"/>
              <a:gd name="T1" fmla="*/ 1033 h 1033"/>
              <a:gd name="T2" fmla="*/ 0 w 273"/>
              <a:gd name="T3" fmla="*/ 5 h 1033"/>
              <a:gd name="T4" fmla="*/ 20 w 273"/>
              <a:gd name="T5" fmla="*/ 0 h 1033"/>
              <a:gd name="T6" fmla="*/ 273 w 273"/>
              <a:gd name="T7" fmla="*/ 1028 h 1033"/>
              <a:gd name="T8" fmla="*/ 253 w 273"/>
              <a:gd name="T9" fmla="*/ 1033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" h="1033">
                <a:moveTo>
                  <a:pt x="253" y="1033"/>
                </a:moveTo>
                <a:lnTo>
                  <a:pt x="0" y="5"/>
                </a:lnTo>
                <a:lnTo>
                  <a:pt x="20" y="0"/>
                </a:lnTo>
                <a:lnTo>
                  <a:pt x="273" y="1028"/>
                </a:lnTo>
                <a:lnTo>
                  <a:pt x="253" y="1033"/>
                </a:ln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3836988" y="2390482"/>
            <a:ext cx="433388" cy="1639888"/>
          </a:xfrm>
          <a:custGeom>
            <a:avLst/>
            <a:gdLst>
              <a:gd name="T0" fmla="*/ 253 w 273"/>
              <a:gd name="T1" fmla="*/ 1033 h 1033"/>
              <a:gd name="T2" fmla="*/ 0 w 273"/>
              <a:gd name="T3" fmla="*/ 5 h 1033"/>
              <a:gd name="T4" fmla="*/ 20 w 273"/>
              <a:gd name="T5" fmla="*/ 0 h 1033"/>
              <a:gd name="T6" fmla="*/ 273 w 273"/>
              <a:gd name="T7" fmla="*/ 1028 h 1033"/>
              <a:gd name="T8" fmla="*/ 253 w 273"/>
              <a:gd name="T9" fmla="*/ 1033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" h="1033">
                <a:moveTo>
                  <a:pt x="253" y="1033"/>
                </a:moveTo>
                <a:lnTo>
                  <a:pt x="0" y="5"/>
                </a:lnTo>
                <a:lnTo>
                  <a:pt x="20" y="0"/>
                </a:lnTo>
                <a:lnTo>
                  <a:pt x="273" y="1028"/>
                </a:lnTo>
                <a:lnTo>
                  <a:pt x="253" y="1033"/>
                </a:ln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4381501" y="2390482"/>
            <a:ext cx="424768" cy="1607180"/>
          </a:xfrm>
          <a:custGeom>
            <a:avLst/>
            <a:gdLst>
              <a:gd name="T0" fmla="*/ 359 w 379"/>
              <a:gd name="T1" fmla="*/ 1420 h 1420"/>
              <a:gd name="T2" fmla="*/ 0 w 379"/>
              <a:gd name="T3" fmla="*/ 5 h 1420"/>
              <a:gd name="T4" fmla="*/ 20 w 379"/>
              <a:gd name="T5" fmla="*/ 0 h 1420"/>
              <a:gd name="T6" fmla="*/ 379 w 379"/>
              <a:gd name="T7" fmla="*/ 1414 h 1420"/>
              <a:gd name="T8" fmla="*/ 359 w 379"/>
              <a:gd name="T9" fmla="*/ 1420 h 1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420">
                <a:moveTo>
                  <a:pt x="359" y="1420"/>
                </a:moveTo>
                <a:lnTo>
                  <a:pt x="0" y="5"/>
                </a:lnTo>
                <a:lnTo>
                  <a:pt x="20" y="0"/>
                </a:lnTo>
                <a:lnTo>
                  <a:pt x="379" y="1414"/>
                </a:lnTo>
                <a:lnTo>
                  <a:pt x="359" y="1420"/>
                </a:ln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1476376" y="2347620"/>
            <a:ext cx="435552" cy="1657599"/>
          </a:xfrm>
          <a:custGeom>
            <a:avLst/>
            <a:gdLst>
              <a:gd name="T0" fmla="*/ 314 w 334"/>
              <a:gd name="T1" fmla="*/ 1248 h 1248"/>
              <a:gd name="T2" fmla="*/ 0 w 334"/>
              <a:gd name="T3" fmla="*/ 4 h 1248"/>
              <a:gd name="T4" fmla="*/ 20 w 334"/>
              <a:gd name="T5" fmla="*/ 0 h 1248"/>
              <a:gd name="T6" fmla="*/ 334 w 334"/>
              <a:gd name="T7" fmla="*/ 1243 h 1248"/>
              <a:gd name="T8" fmla="*/ 314 w 334"/>
              <a:gd name="T9" fmla="*/ 1248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4" h="1248">
                <a:moveTo>
                  <a:pt x="314" y="1248"/>
                </a:moveTo>
                <a:lnTo>
                  <a:pt x="0" y="4"/>
                </a:lnTo>
                <a:lnTo>
                  <a:pt x="20" y="0"/>
                </a:lnTo>
                <a:lnTo>
                  <a:pt x="334" y="1243"/>
                </a:lnTo>
                <a:lnTo>
                  <a:pt x="314" y="1248"/>
                </a:ln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8"/>
          <p:cNvSpPr>
            <a:spLocks noEditPoints="1"/>
          </p:cNvSpPr>
          <p:nvPr/>
        </p:nvSpPr>
        <p:spPr bwMode="auto">
          <a:xfrm>
            <a:off x="4562475" y="3206457"/>
            <a:ext cx="122238" cy="279400"/>
          </a:xfrm>
          <a:custGeom>
            <a:avLst/>
            <a:gdLst>
              <a:gd name="T0" fmla="*/ 135 w 181"/>
              <a:gd name="T1" fmla="*/ 412 h 412"/>
              <a:gd name="T2" fmla="*/ 45 w 181"/>
              <a:gd name="T3" fmla="*/ 35 h 412"/>
              <a:gd name="T4" fmla="*/ 76 w 181"/>
              <a:gd name="T5" fmla="*/ 28 h 412"/>
              <a:gd name="T6" fmla="*/ 166 w 181"/>
              <a:gd name="T7" fmla="*/ 405 h 412"/>
              <a:gd name="T8" fmla="*/ 135 w 181"/>
              <a:gd name="T9" fmla="*/ 412 h 412"/>
              <a:gd name="T10" fmla="*/ 2 w 181"/>
              <a:gd name="T11" fmla="*/ 168 h 412"/>
              <a:gd name="T12" fmla="*/ 53 w 181"/>
              <a:gd name="T13" fmla="*/ 0 h 412"/>
              <a:gd name="T14" fmla="*/ 175 w 181"/>
              <a:gd name="T15" fmla="*/ 128 h 412"/>
              <a:gd name="T16" fmla="*/ 174 w 181"/>
              <a:gd name="T17" fmla="*/ 150 h 412"/>
              <a:gd name="T18" fmla="*/ 151 w 181"/>
              <a:gd name="T19" fmla="*/ 150 h 412"/>
              <a:gd name="T20" fmla="*/ 49 w 181"/>
              <a:gd name="T21" fmla="*/ 42 h 412"/>
              <a:gd name="T22" fmla="*/ 76 w 181"/>
              <a:gd name="T23" fmla="*/ 36 h 412"/>
              <a:gd name="T24" fmla="*/ 33 w 181"/>
              <a:gd name="T25" fmla="*/ 178 h 412"/>
              <a:gd name="T26" fmla="*/ 13 w 181"/>
              <a:gd name="T27" fmla="*/ 188 h 412"/>
              <a:gd name="T28" fmla="*/ 2 w 181"/>
              <a:gd name="T29" fmla="*/ 168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1" h="412">
                <a:moveTo>
                  <a:pt x="135" y="412"/>
                </a:moveTo>
                <a:lnTo>
                  <a:pt x="45" y="35"/>
                </a:lnTo>
                <a:lnTo>
                  <a:pt x="76" y="28"/>
                </a:lnTo>
                <a:lnTo>
                  <a:pt x="166" y="405"/>
                </a:lnTo>
                <a:lnTo>
                  <a:pt x="135" y="412"/>
                </a:lnTo>
                <a:close/>
                <a:moveTo>
                  <a:pt x="2" y="168"/>
                </a:moveTo>
                <a:lnTo>
                  <a:pt x="53" y="0"/>
                </a:lnTo>
                <a:lnTo>
                  <a:pt x="175" y="128"/>
                </a:lnTo>
                <a:cubicBezTo>
                  <a:pt x="181" y="134"/>
                  <a:pt x="180" y="144"/>
                  <a:pt x="174" y="150"/>
                </a:cubicBezTo>
                <a:cubicBezTo>
                  <a:pt x="168" y="156"/>
                  <a:pt x="157" y="156"/>
                  <a:pt x="151" y="150"/>
                </a:cubicBezTo>
                <a:lnTo>
                  <a:pt x="49" y="42"/>
                </a:lnTo>
                <a:lnTo>
                  <a:pt x="76" y="36"/>
                </a:lnTo>
                <a:lnTo>
                  <a:pt x="33" y="178"/>
                </a:lnTo>
                <a:cubicBezTo>
                  <a:pt x="30" y="186"/>
                  <a:pt x="21" y="191"/>
                  <a:pt x="13" y="188"/>
                </a:cubicBezTo>
                <a:cubicBezTo>
                  <a:pt x="4" y="186"/>
                  <a:pt x="0" y="177"/>
                  <a:pt x="2" y="168"/>
                </a:cubicBez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9"/>
          <p:cNvSpPr>
            <a:spLocks noEditPoints="1"/>
          </p:cNvSpPr>
          <p:nvPr/>
        </p:nvSpPr>
        <p:spPr bwMode="auto">
          <a:xfrm>
            <a:off x="4268788" y="3206457"/>
            <a:ext cx="122238" cy="279400"/>
          </a:xfrm>
          <a:custGeom>
            <a:avLst/>
            <a:gdLst>
              <a:gd name="T0" fmla="*/ 135 w 181"/>
              <a:gd name="T1" fmla="*/ 412 h 412"/>
              <a:gd name="T2" fmla="*/ 45 w 181"/>
              <a:gd name="T3" fmla="*/ 35 h 412"/>
              <a:gd name="T4" fmla="*/ 76 w 181"/>
              <a:gd name="T5" fmla="*/ 28 h 412"/>
              <a:gd name="T6" fmla="*/ 166 w 181"/>
              <a:gd name="T7" fmla="*/ 405 h 412"/>
              <a:gd name="T8" fmla="*/ 135 w 181"/>
              <a:gd name="T9" fmla="*/ 412 h 412"/>
              <a:gd name="T10" fmla="*/ 2 w 181"/>
              <a:gd name="T11" fmla="*/ 168 h 412"/>
              <a:gd name="T12" fmla="*/ 53 w 181"/>
              <a:gd name="T13" fmla="*/ 0 h 412"/>
              <a:gd name="T14" fmla="*/ 175 w 181"/>
              <a:gd name="T15" fmla="*/ 128 h 412"/>
              <a:gd name="T16" fmla="*/ 174 w 181"/>
              <a:gd name="T17" fmla="*/ 150 h 412"/>
              <a:gd name="T18" fmla="*/ 151 w 181"/>
              <a:gd name="T19" fmla="*/ 150 h 412"/>
              <a:gd name="T20" fmla="*/ 49 w 181"/>
              <a:gd name="T21" fmla="*/ 42 h 412"/>
              <a:gd name="T22" fmla="*/ 76 w 181"/>
              <a:gd name="T23" fmla="*/ 36 h 412"/>
              <a:gd name="T24" fmla="*/ 33 w 181"/>
              <a:gd name="T25" fmla="*/ 178 h 412"/>
              <a:gd name="T26" fmla="*/ 13 w 181"/>
              <a:gd name="T27" fmla="*/ 188 h 412"/>
              <a:gd name="T28" fmla="*/ 2 w 181"/>
              <a:gd name="T29" fmla="*/ 168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1" h="412">
                <a:moveTo>
                  <a:pt x="135" y="412"/>
                </a:moveTo>
                <a:lnTo>
                  <a:pt x="45" y="35"/>
                </a:lnTo>
                <a:lnTo>
                  <a:pt x="76" y="28"/>
                </a:lnTo>
                <a:lnTo>
                  <a:pt x="166" y="405"/>
                </a:lnTo>
                <a:lnTo>
                  <a:pt x="135" y="412"/>
                </a:lnTo>
                <a:close/>
                <a:moveTo>
                  <a:pt x="2" y="168"/>
                </a:moveTo>
                <a:lnTo>
                  <a:pt x="53" y="0"/>
                </a:lnTo>
                <a:lnTo>
                  <a:pt x="175" y="128"/>
                </a:lnTo>
                <a:cubicBezTo>
                  <a:pt x="181" y="134"/>
                  <a:pt x="180" y="144"/>
                  <a:pt x="174" y="150"/>
                </a:cubicBezTo>
                <a:cubicBezTo>
                  <a:pt x="168" y="156"/>
                  <a:pt x="157" y="156"/>
                  <a:pt x="151" y="150"/>
                </a:cubicBezTo>
                <a:lnTo>
                  <a:pt x="49" y="42"/>
                </a:lnTo>
                <a:lnTo>
                  <a:pt x="76" y="36"/>
                </a:lnTo>
                <a:lnTo>
                  <a:pt x="33" y="178"/>
                </a:lnTo>
                <a:cubicBezTo>
                  <a:pt x="30" y="186"/>
                  <a:pt x="21" y="191"/>
                  <a:pt x="13" y="188"/>
                </a:cubicBezTo>
                <a:cubicBezTo>
                  <a:pt x="4" y="186"/>
                  <a:pt x="0" y="177"/>
                  <a:pt x="2" y="168"/>
                </a:cubicBez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0"/>
          <p:cNvSpPr>
            <a:spLocks noEditPoints="1"/>
          </p:cNvSpPr>
          <p:nvPr/>
        </p:nvSpPr>
        <p:spPr bwMode="auto">
          <a:xfrm>
            <a:off x="4006850" y="3206457"/>
            <a:ext cx="123825" cy="279400"/>
          </a:xfrm>
          <a:custGeom>
            <a:avLst/>
            <a:gdLst>
              <a:gd name="T0" fmla="*/ 135 w 181"/>
              <a:gd name="T1" fmla="*/ 412 h 412"/>
              <a:gd name="T2" fmla="*/ 45 w 181"/>
              <a:gd name="T3" fmla="*/ 35 h 412"/>
              <a:gd name="T4" fmla="*/ 76 w 181"/>
              <a:gd name="T5" fmla="*/ 28 h 412"/>
              <a:gd name="T6" fmla="*/ 166 w 181"/>
              <a:gd name="T7" fmla="*/ 405 h 412"/>
              <a:gd name="T8" fmla="*/ 135 w 181"/>
              <a:gd name="T9" fmla="*/ 412 h 412"/>
              <a:gd name="T10" fmla="*/ 2 w 181"/>
              <a:gd name="T11" fmla="*/ 168 h 412"/>
              <a:gd name="T12" fmla="*/ 53 w 181"/>
              <a:gd name="T13" fmla="*/ 0 h 412"/>
              <a:gd name="T14" fmla="*/ 175 w 181"/>
              <a:gd name="T15" fmla="*/ 128 h 412"/>
              <a:gd name="T16" fmla="*/ 174 w 181"/>
              <a:gd name="T17" fmla="*/ 150 h 412"/>
              <a:gd name="T18" fmla="*/ 151 w 181"/>
              <a:gd name="T19" fmla="*/ 150 h 412"/>
              <a:gd name="T20" fmla="*/ 49 w 181"/>
              <a:gd name="T21" fmla="*/ 42 h 412"/>
              <a:gd name="T22" fmla="*/ 76 w 181"/>
              <a:gd name="T23" fmla="*/ 36 h 412"/>
              <a:gd name="T24" fmla="*/ 33 w 181"/>
              <a:gd name="T25" fmla="*/ 178 h 412"/>
              <a:gd name="T26" fmla="*/ 13 w 181"/>
              <a:gd name="T27" fmla="*/ 188 h 412"/>
              <a:gd name="T28" fmla="*/ 2 w 181"/>
              <a:gd name="T29" fmla="*/ 168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1" h="412">
                <a:moveTo>
                  <a:pt x="135" y="412"/>
                </a:moveTo>
                <a:lnTo>
                  <a:pt x="45" y="35"/>
                </a:lnTo>
                <a:lnTo>
                  <a:pt x="76" y="28"/>
                </a:lnTo>
                <a:lnTo>
                  <a:pt x="166" y="405"/>
                </a:lnTo>
                <a:lnTo>
                  <a:pt x="135" y="412"/>
                </a:lnTo>
                <a:close/>
                <a:moveTo>
                  <a:pt x="2" y="168"/>
                </a:moveTo>
                <a:lnTo>
                  <a:pt x="53" y="0"/>
                </a:lnTo>
                <a:lnTo>
                  <a:pt x="175" y="128"/>
                </a:lnTo>
                <a:cubicBezTo>
                  <a:pt x="181" y="134"/>
                  <a:pt x="180" y="144"/>
                  <a:pt x="174" y="150"/>
                </a:cubicBezTo>
                <a:cubicBezTo>
                  <a:pt x="168" y="156"/>
                  <a:pt x="157" y="156"/>
                  <a:pt x="151" y="150"/>
                </a:cubicBezTo>
                <a:lnTo>
                  <a:pt x="49" y="42"/>
                </a:lnTo>
                <a:lnTo>
                  <a:pt x="76" y="36"/>
                </a:lnTo>
                <a:lnTo>
                  <a:pt x="33" y="178"/>
                </a:lnTo>
                <a:cubicBezTo>
                  <a:pt x="30" y="186"/>
                  <a:pt x="21" y="191"/>
                  <a:pt x="13" y="188"/>
                </a:cubicBezTo>
                <a:cubicBezTo>
                  <a:pt x="4" y="186"/>
                  <a:pt x="0" y="177"/>
                  <a:pt x="2" y="168"/>
                </a:cubicBez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1"/>
          <p:cNvSpPr>
            <a:spLocks noEditPoints="1"/>
          </p:cNvSpPr>
          <p:nvPr/>
        </p:nvSpPr>
        <p:spPr bwMode="auto">
          <a:xfrm>
            <a:off x="3713163" y="3206457"/>
            <a:ext cx="123825" cy="279400"/>
          </a:xfrm>
          <a:custGeom>
            <a:avLst/>
            <a:gdLst>
              <a:gd name="T0" fmla="*/ 135 w 181"/>
              <a:gd name="T1" fmla="*/ 412 h 412"/>
              <a:gd name="T2" fmla="*/ 45 w 181"/>
              <a:gd name="T3" fmla="*/ 35 h 412"/>
              <a:gd name="T4" fmla="*/ 76 w 181"/>
              <a:gd name="T5" fmla="*/ 28 h 412"/>
              <a:gd name="T6" fmla="*/ 166 w 181"/>
              <a:gd name="T7" fmla="*/ 405 h 412"/>
              <a:gd name="T8" fmla="*/ 135 w 181"/>
              <a:gd name="T9" fmla="*/ 412 h 412"/>
              <a:gd name="T10" fmla="*/ 2 w 181"/>
              <a:gd name="T11" fmla="*/ 168 h 412"/>
              <a:gd name="T12" fmla="*/ 53 w 181"/>
              <a:gd name="T13" fmla="*/ 0 h 412"/>
              <a:gd name="T14" fmla="*/ 175 w 181"/>
              <a:gd name="T15" fmla="*/ 128 h 412"/>
              <a:gd name="T16" fmla="*/ 174 w 181"/>
              <a:gd name="T17" fmla="*/ 150 h 412"/>
              <a:gd name="T18" fmla="*/ 151 w 181"/>
              <a:gd name="T19" fmla="*/ 150 h 412"/>
              <a:gd name="T20" fmla="*/ 49 w 181"/>
              <a:gd name="T21" fmla="*/ 42 h 412"/>
              <a:gd name="T22" fmla="*/ 76 w 181"/>
              <a:gd name="T23" fmla="*/ 36 h 412"/>
              <a:gd name="T24" fmla="*/ 33 w 181"/>
              <a:gd name="T25" fmla="*/ 178 h 412"/>
              <a:gd name="T26" fmla="*/ 13 w 181"/>
              <a:gd name="T27" fmla="*/ 188 h 412"/>
              <a:gd name="T28" fmla="*/ 2 w 181"/>
              <a:gd name="T29" fmla="*/ 168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1" h="412">
                <a:moveTo>
                  <a:pt x="135" y="412"/>
                </a:moveTo>
                <a:lnTo>
                  <a:pt x="45" y="35"/>
                </a:lnTo>
                <a:lnTo>
                  <a:pt x="76" y="28"/>
                </a:lnTo>
                <a:lnTo>
                  <a:pt x="166" y="405"/>
                </a:lnTo>
                <a:lnTo>
                  <a:pt x="135" y="412"/>
                </a:lnTo>
                <a:close/>
                <a:moveTo>
                  <a:pt x="2" y="168"/>
                </a:moveTo>
                <a:lnTo>
                  <a:pt x="53" y="0"/>
                </a:lnTo>
                <a:lnTo>
                  <a:pt x="175" y="128"/>
                </a:lnTo>
                <a:cubicBezTo>
                  <a:pt x="181" y="134"/>
                  <a:pt x="180" y="144"/>
                  <a:pt x="174" y="150"/>
                </a:cubicBezTo>
                <a:cubicBezTo>
                  <a:pt x="168" y="156"/>
                  <a:pt x="157" y="156"/>
                  <a:pt x="151" y="150"/>
                </a:cubicBezTo>
                <a:lnTo>
                  <a:pt x="49" y="42"/>
                </a:lnTo>
                <a:lnTo>
                  <a:pt x="76" y="36"/>
                </a:lnTo>
                <a:lnTo>
                  <a:pt x="33" y="178"/>
                </a:lnTo>
                <a:cubicBezTo>
                  <a:pt x="30" y="186"/>
                  <a:pt x="21" y="191"/>
                  <a:pt x="13" y="188"/>
                </a:cubicBezTo>
                <a:cubicBezTo>
                  <a:pt x="4" y="186"/>
                  <a:pt x="0" y="177"/>
                  <a:pt x="2" y="168"/>
                </a:cubicBez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4"/>
          <p:cNvSpPr>
            <a:spLocks noEditPoints="1"/>
          </p:cNvSpPr>
          <p:nvPr/>
        </p:nvSpPr>
        <p:spPr bwMode="auto">
          <a:xfrm>
            <a:off x="1671638" y="3206457"/>
            <a:ext cx="122238" cy="231775"/>
          </a:xfrm>
          <a:custGeom>
            <a:avLst/>
            <a:gdLst>
              <a:gd name="T0" fmla="*/ 124 w 180"/>
              <a:gd name="T1" fmla="*/ 342 h 342"/>
              <a:gd name="T2" fmla="*/ 41 w 180"/>
              <a:gd name="T3" fmla="*/ 35 h 342"/>
              <a:gd name="T4" fmla="*/ 72 w 180"/>
              <a:gd name="T5" fmla="*/ 27 h 342"/>
              <a:gd name="T6" fmla="*/ 155 w 180"/>
              <a:gd name="T7" fmla="*/ 334 h 342"/>
              <a:gd name="T8" fmla="*/ 124 w 180"/>
              <a:gd name="T9" fmla="*/ 342 h 342"/>
              <a:gd name="T10" fmla="*/ 2 w 180"/>
              <a:gd name="T11" fmla="*/ 170 h 342"/>
              <a:gd name="T12" fmla="*/ 48 w 180"/>
              <a:gd name="T13" fmla="*/ 0 h 342"/>
              <a:gd name="T14" fmla="*/ 173 w 180"/>
              <a:gd name="T15" fmla="*/ 124 h 342"/>
              <a:gd name="T16" fmla="*/ 173 w 180"/>
              <a:gd name="T17" fmla="*/ 147 h 342"/>
              <a:gd name="T18" fmla="*/ 151 w 180"/>
              <a:gd name="T19" fmla="*/ 147 h 342"/>
              <a:gd name="T20" fmla="*/ 45 w 180"/>
              <a:gd name="T21" fmla="*/ 42 h 342"/>
              <a:gd name="T22" fmla="*/ 72 w 180"/>
              <a:gd name="T23" fmla="*/ 35 h 342"/>
              <a:gd name="T24" fmla="*/ 33 w 180"/>
              <a:gd name="T25" fmla="*/ 178 h 342"/>
              <a:gd name="T26" fmla="*/ 14 w 180"/>
              <a:gd name="T27" fmla="*/ 189 h 342"/>
              <a:gd name="T28" fmla="*/ 2 w 180"/>
              <a:gd name="T29" fmla="*/ 170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0" h="342">
                <a:moveTo>
                  <a:pt x="124" y="342"/>
                </a:moveTo>
                <a:lnTo>
                  <a:pt x="41" y="35"/>
                </a:lnTo>
                <a:lnTo>
                  <a:pt x="72" y="27"/>
                </a:lnTo>
                <a:lnTo>
                  <a:pt x="155" y="334"/>
                </a:lnTo>
                <a:lnTo>
                  <a:pt x="124" y="342"/>
                </a:lnTo>
                <a:close/>
                <a:moveTo>
                  <a:pt x="2" y="170"/>
                </a:moveTo>
                <a:lnTo>
                  <a:pt x="48" y="0"/>
                </a:lnTo>
                <a:lnTo>
                  <a:pt x="173" y="124"/>
                </a:lnTo>
                <a:cubicBezTo>
                  <a:pt x="180" y="130"/>
                  <a:pt x="180" y="140"/>
                  <a:pt x="173" y="147"/>
                </a:cubicBezTo>
                <a:cubicBezTo>
                  <a:pt x="167" y="153"/>
                  <a:pt x="157" y="153"/>
                  <a:pt x="151" y="147"/>
                </a:cubicBezTo>
                <a:lnTo>
                  <a:pt x="45" y="42"/>
                </a:lnTo>
                <a:lnTo>
                  <a:pt x="72" y="35"/>
                </a:lnTo>
                <a:lnTo>
                  <a:pt x="33" y="178"/>
                </a:lnTo>
                <a:cubicBezTo>
                  <a:pt x="31" y="187"/>
                  <a:pt x="22" y="192"/>
                  <a:pt x="14" y="189"/>
                </a:cubicBezTo>
                <a:cubicBezTo>
                  <a:pt x="5" y="187"/>
                  <a:pt x="0" y="178"/>
                  <a:pt x="2" y="170"/>
                </a:cubicBez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5"/>
          <p:cNvSpPr>
            <a:spLocks noEditPoints="1"/>
          </p:cNvSpPr>
          <p:nvPr/>
        </p:nvSpPr>
        <p:spPr bwMode="auto">
          <a:xfrm>
            <a:off x="1415289" y="3198900"/>
            <a:ext cx="122238" cy="231775"/>
          </a:xfrm>
          <a:custGeom>
            <a:avLst/>
            <a:gdLst>
              <a:gd name="T0" fmla="*/ 124 w 180"/>
              <a:gd name="T1" fmla="*/ 342 h 342"/>
              <a:gd name="T2" fmla="*/ 41 w 180"/>
              <a:gd name="T3" fmla="*/ 35 h 342"/>
              <a:gd name="T4" fmla="*/ 72 w 180"/>
              <a:gd name="T5" fmla="*/ 27 h 342"/>
              <a:gd name="T6" fmla="*/ 155 w 180"/>
              <a:gd name="T7" fmla="*/ 334 h 342"/>
              <a:gd name="T8" fmla="*/ 124 w 180"/>
              <a:gd name="T9" fmla="*/ 342 h 342"/>
              <a:gd name="T10" fmla="*/ 2 w 180"/>
              <a:gd name="T11" fmla="*/ 170 h 342"/>
              <a:gd name="T12" fmla="*/ 48 w 180"/>
              <a:gd name="T13" fmla="*/ 0 h 342"/>
              <a:gd name="T14" fmla="*/ 173 w 180"/>
              <a:gd name="T15" fmla="*/ 124 h 342"/>
              <a:gd name="T16" fmla="*/ 173 w 180"/>
              <a:gd name="T17" fmla="*/ 147 h 342"/>
              <a:gd name="T18" fmla="*/ 151 w 180"/>
              <a:gd name="T19" fmla="*/ 147 h 342"/>
              <a:gd name="T20" fmla="*/ 45 w 180"/>
              <a:gd name="T21" fmla="*/ 42 h 342"/>
              <a:gd name="T22" fmla="*/ 72 w 180"/>
              <a:gd name="T23" fmla="*/ 35 h 342"/>
              <a:gd name="T24" fmla="*/ 33 w 180"/>
              <a:gd name="T25" fmla="*/ 178 h 342"/>
              <a:gd name="T26" fmla="*/ 14 w 180"/>
              <a:gd name="T27" fmla="*/ 189 h 342"/>
              <a:gd name="T28" fmla="*/ 2 w 180"/>
              <a:gd name="T29" fmla="*/ 170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0" h="342">
                <a:moveTo>
                  <a:pt x="124" y="342"/>
                </a:moveTo>
                <a:lnTo>
                  <a:pt x="41" y="35"/>
                </a:lnTo>
                <a:lnTo>
                  <a:pt x="72" y="27"/>
                </a:lnTo>
                <a:lnTo>
                  <a:pt x="155" y="334"/>
                </a:lnTo>
                <a:lnTo>
                  <a:pt x="124" y="342"/>
                </a:lnTo>
                <a:close/>
                <a:moveTo>
                  <a:pt x="2" y="170"/>
                </a:moveTo>
                <a:lnTo>
                  <a:pt x="48" y="0"/>
                </a:lnTo>
                <a:lnTo>
                  <a:pt x="173" y="124"/>
                </a:lnTo>
                <a:cubicBezTo>
                  <a:pt x="180" y="130"/>
                  <a:pt x="180" y="140"/>
                  <a:pt x="173" y="147"/>
                </a:cubicBezTo>
                <a:cubicBezTo>
                  <a:pt x="167" y="153"/>
                  <a:pt x="157" y="153"/>
                  <a:pt x="151" y="147"/>
                </a:cubicBezTo>
                <a:lnTo>
                  <a:pt x="45" y="42"/>
                </a:lnTo>
                <a:lnTo>
                  <a:pt x="72" y="35"/>
                </a:lnTo>
                <a:lnTo>
                  <a:pt x="33" y="178"/>
                </a:lnTo>
                <a:cubicBezTo>
                  <a:pt x="31" y="187"/>
                  <a:pt x="22" y="192"/>
                  <a:pt x="14" y="189"/>
                </a:cubicBezTo>
                <a:cubicBezTo>
                  <a:pt x="5" y="187"/>
                  <a:pt x="0" y="178"/>
                  <a:pt x="2" y="170"/>
                </a:cubicBezTo>
                <a:close/>
              </a:path>
            </a:pathLst>
          </a:custGeom>
          <a:solidFill>
            <a:srgbClr val="009900"/>
          </a:solidFill>
          <a:ln w="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6"/>
          <p:cNvSpPr>
            <a:spLocks noEditPoints="1"/>
          </p:cNvSpPr>
          <p:nvPr/>
        </p:nvSpPr>
        <p:spPr bwMode="auto">
          <a:xfrm>
            <a:off x="1136270" y="3206457"/>
            <a:ext cx="122238" cy="231775"/>
          </a:xfrm>
          <a:custGeom>
            <a:avLst/>
            <a:gdLst>
              <a:gd name="T0" fmla="*/ 124 w 180"/>
              <a:gd name="T1" fmla="*/ 342 h 342"/>
              <a:gd name="T2" fmla="*/ 41 w 180"/>
              <a:gd name="T3" fmla="*/ 35 h 342"/>
              <a:gd name="T4" fmla="*/ 72 w 180"/>
              <a:gd name="T5" fmla="*/ 27 h 342"/>
              <a:gd name="T6" fmla="*/ 155 w 180"/>
              <a:gd name="T7" fmla="*/ 334 h 342"/>
              <a:gd name="T8" fmla="*/ 124 w 180"/>
              <a:gd name="T9" fmla="*/ 342 h 342"/>
              <a:gd name="T10" fmla="*/ 2 w 180"/>
              <a:gd name="T11" fmla="*/ 170 h 342"/>
              <a:gd name="T12" fmla="*/ 48 w 180"/>
              <a:gd name="T13" fmla="*/ 0 h 342"/>
              <a:gd name="T14" fmla="*/ 173 w 180"/>
              <a:gd name="T15" fmla="*/ 124 h 342"/>
              <a:gd name="T16" fmla="*/ 173 w 180"/>
              <a:gd name="T17" fmla="*/ 147 h 342"/>
              <a:gd name="T18" fmla="*/ 151 w 180"/>
              <a:gd name="T19" fmla="*/ 147 h 342"/>
              <a:gd name="T20" fmla="*/ 45 w 180"/>
              <a:gd name="T21" fmla="*/ 42 h 342"/>
              <a:gd name="T22" fmla="*/ 72 w 180"/>
              <a:gd name="T23" fmla="*/ 35 h 342"/>
              <a:gd name="T24" fmla="*/ 33 w 180"/>
              <a:gd name="T25" fmla="*/ 178 h 342"/>
              <a:gd name="T26" fmla="*/ 14 w 180"/>
              <a:gd name="T27" fmla="*/ 189 h 342"/>
              <a:gd name="T28" fmla="*/ 2 w 180"/>
              <a:gd name="T29" fmla="*/ 170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0" h="342">
                <a:moveTo>
                  <a:pt x="124" y="342"/>
                </a:moveTo>
                <a:lnTo>
                  <a:pt x="41" y="35"/>
                </a:lnTo>
                <a:lnTo>
                  <a:pt x="72" y="27"/>
                </a:lnTo>
                <a:lnTo>
                  <a:pt x="155" y="334"/>
                </a:lnTo>
                <a:lnTo>
                  <a:pt x="124" y="342"/>
                </a:lnTo>
                <a:close/>
                <a:moveTo>
                  <a:pt x="2" y="170"/>
                </a:moveTo>
                <a:lnTo>
                  <a:pt x="48" y="0"/>
                </a:lnTo>
                <a:lnTo>
                  <a:pt x="173" y="124"/>
                </a:lnTo>
                <a:cubicBezTo>
                  <a:pt x="180" y="130"/>
                  <a:pt x="180" y="140"/>
                  <a:pt x="173" y="147"/>
                </a:cubicBezTo>
                <a:cubicBezTo>
                  <a:pt x="167" y="153"/>
                  <a:pt x="157" y="153"/>
                  <a:pt x="151" y="147"/>
                </a:cubicBezTo>
                <a:lnTo>
                  <a:pt x="45" y="42"/>
                </a:lnTo>
                <a:lnTo>
                  <a:pt x="72" y="35"/>
                </a:lnTo>
                <a:lnTo>
                  <a:pt x="33" y="178"/>
                </a:lnTo>
                <a:cubicBezTo>
                  <a:pt x="31" y="187"/>
                  <a:pt x="22" y="192"/>
                  <a:pt x="14" y="189"/>
                </a:cubicBezTo>
                <a:cubicBezTo>
                  <a:pt x="5" y="187"/>
                  <a:pt x="0" y="178"/>
                  <a:pt x="2" y="170"/>
                </a:cubicBezTo>
                <a:close/>
              </a:path>
            </a:pathLst>
          </a:custGeom>
          <a:solidFill>
            <a:srgbClr val="009900"/>
          </a:solidFill>
          <a:ln w="12700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7"/>
          <p:cNvSpPr>
            <a:spLocks noEditPoints="1"/>
          </p:cNvSpPr>
          <p:nvPr/>
        </p:nvSpPr>
        <p:spPr bwMode="auto">
          <a:xfrm>
            <a:off x="851661" y="3238207"/>
            <a:ext cx="122238" cy="233363"/>
          </a:xfrm>
          <a:custGeom>
            <a:avLst/>
            <a:gdLst>
              <a:gd name="T0" fmla="*/ 124 w 180"/>
              <a:gd name="T1" fmla="*/ 342 h 342"/>
              <a:gd name="T2" fmla="*/ 41 w 180"/>
              <a:gd name="T3" fmla="*/ 35 h 342"/>
              <a:gd name="T4" fmla="*/ 72 w 180"/>
              <a:gd name="T5" fmla="*/ 27 h 342"/>
              <a:gd name="T6" fmla="*/ 155 w 180"/>
              <a:gd name="T7" fmla="*/ 334 h 342"/>
              <a:gd name="T8" fmla="*/ 124 w 180"/>
              <a:gd name="T9" fmla="*/ 342 h 342"/>
              <a:gd name="T10" fmla="*/ 2 w 180"/>
              <a:gd name="T11" fmla="*/ 170 h 342"/>
              <a:gd name="T12" fmla="*/ 48 w 180"/>
              <a:gd name="T13" fmla="*/ 0 h 342"/>
              <a:gd name="T14" fmla="*/ 173 w 180"/>
              <a:gd name="T15" fmla="*/ 124 h 342"/>
              <a:gd name="T16" fmla="*/ 173 w 180"/>
              <a:gd name="T17" fmla="*/ 147 h 342"/>
              <a:gd name="T18" fmla="*/ 151 w 180"/>
              <a:gd name="T19" fmla="*/ 147 h 342"/>
              <a:gd name="T20" fmla="*/ 45 w 180"/>
              <a:gd name="T21" fmla="*/ 42 h 342"/>
              <a:gd name="T22" fmla="*/ 72 w 180"/>
              <a:gd name="T23" fmla="*/ 35 h 342"/>
              <a:gd name="T24" fmla="*/ 33 w 180"/>
              <a:gd name="T25" fmla="*/ 178 h 342"/>
              <a:gd name="T26" fmla="*/ 14 w 180"/>
              <a:gd name="T27" fmla="*/ 189 h 342"/>
              <a:gd name="T28" fmla="*/ 2 w 180"/>
              <a:gd name="T29" fmla="*/ 170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0" h="342">
                <a:moveTo>
                  <a:pt x="124" y="342"/>
                </a:moveTo>
                <a:lnTo>
                  <a:pt x="41" y="35"/>
                </a:lnTo>
                <a:lnTo>
                  <a:pt x="72" y="27"/>
                </a:lnTo>
                <a:lnTo>
                  <a:pt x="155" y="334"/>
                </a:lnTo>
                <a:lnTo>
                  <a:pt x="124" y="342"/>
                </a:lnTo>
                <a:close/>
                <a:moveTo>
                  <a:pt x="2" y="170"/>
                </a:moveTo>
                <a:lnTo>
                  <a:pt x="48" y="0"/>
                </a:lnTo>
                <a:lnTo>
                  <a:pt x="173" y="124"/>
                </a:lnTo>
                <a:cubicBezTo>
                  <a:pt x="180" y="130"/>
                  <a:pt x="180" y="140"/>
                  <a:pt x="173" y="147"/>
                </a:cubicBezTo>
                <a:cubicBezTo>
                  <a:pt x="167" y="153"/>
                  <a:pt x="157" y="153"/>
                  <a:pt x="151" y="147"/>
                </a:cubicBezTo>
                <a:lnTo>
                  <a:pt x="45" y="42"/>
                </a:lnTo>
                <a:lnTo>
                  <a:pt x="72" y="35"/>
                </a:lnTo>
                <a:lnTo>
                  <a:pt x="33" y="178"/>
                </a:lnTo>
                <a:cubicBezTo>
                  <a:pt x="31" y="187"/>
                  <a:pt x="22" y="192"/>
                  <a:pt x="14" y="189"/>
                </a:cubicBezTo>
                <a:cubicBezTo>
                  <a:pt x="5" y="187"/>
                  <a:pt x="0" y="178"/>
                  <a:pt x="2" y="170"/>
                </a:cubicBezTo>
                <a:close/>
              </a:path>
            </a:pathLst>
          </a:custGeom>
          <a:solidFill>
            <a:srgbClr val="009900"/>
          </a:solidFill>
          <a:ln w="9525" cap="flat">
            <a:solidFill>
              <a:srgbClr val="009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8"/>
          <p:cNvSpPr>
            <a:spLocks/>
          </p:cNvSpPr>
          <p:nvPr/>
        </p:nvSpPr>
        <p:spPr bwMode="auto">
          <a:xfrm>
            <a:off x="2122488" y="2652420"/>
            <a:ext cx="1331913" cy="1150938"/>
          </a:xfrm>
          <a:custGeom>
            <a:avLst/>
            <a:gdLst>
              <a:gd name="T0" fmla="*/ 227 w 1959"/>
              <a:gd name="T1" fmla="*/ 1690 h 1690"/>
              <a:gd name="T2" fmla="*/ 148 w 1959"/>
              <a:gd name="T3" fmla="*/ 1523 h 1690"/>
              <a:gd name="T4" fmla="*/ 0 w 1959"/>
              <a:gd name="T5" fmla="*/ 1412 h 1690"/>
              <a:gd name="T6" fmla="*/ 0 w 1959"/>
              <a:gd name="T7" fmla="*/ 1412 h 1690"/>
              <a:gd name="T8" fmla="*/ 1713 w 1959"/>
              <a:gd name="T9" fmla="*/ 16 h 1690"/>
              <a:gd name="T10" fmla="*/ 1713 w 1959"/>
              <a:gd name="T11" fmla="*/ 16 h 1690"/>
              <a:gd name="T12" fmla="*/ 1861 w 1959"/>
              <a:gd name="T13" fmla="*/ 126 h 1690"/>
              <a:gd name="T14" fmla="*/ 1940 w 1959"/>
              <a:gd name="T15" fmla="*/ 294 h 1690"/>
              <a:gd name="T16" fmla="*/ 1940 w 1959"/>
              <a:gd name="T17" fmla="*/ 294 h 1690"/>
              <a:gd name="T18" fmla="*/ 227 w 1959"/>
              <a:gd name="T19" fmla="*/ 1690 h 1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59" h="1690">
                <a:moveTo>
                  <a:pt x="227" y="1690"/>
                </a:moveTo>
                <a:cubicBezTo>
                  <a:pt x="246" y="1675"/>
                  <a:pt x="211" y="1600"/>
                  <a:pt x="148" y="1523"/>
                </a:cubicBezTo>
                <a:cubicBezTo>
                  <a:pt x="86" y="1446"/>
                  <a:pt x="19" y="1397"/>
                  <a:pt x="0" y="1412"/>
                </a:cubicBezTo>
                <a:lnTo>
                  <a:pt x="0" y="1412"/>
                </a:lnTo>
                <a:lnTo>
                  <a:pt x="1713" y="16"/>
                </a:lnTo>
                <a:lnTo>
                  <a:pt x="1713" y="16"/>
                </a:lnTo>
                <a:cubicBezTo>
                  <a:pt x="1732" y="0"/>
                  <a:pt x="1799" y="50"/>
                  <a:pt x="1861" y="126"/>
                </a:cubicBezTo>
                <a:cubicBezTo>
                  <a:pt x="1924" y="203"/>
                  <a:pt x="1959" y="278"/>
                  <a:pt x="1940" y="294"/>
                </a:cubicBezTo>
                <a:cubicBezTo>
                  <a:pt x="1940" y="294"/>
                  <a:pt x="1940" y="294"/>
                  <a:pt x="1940" y="294"/>
                </a:cubicBezTo>
                <a:lnTo>
                  <a:pt x="227" y="1690"/>
                </a:lnTo>
                <a:close/>
              </a:path>
            </a:pathLst>
          </a:custGeom>
          <a:solidFill>
            <a:srgbClr val="FF9933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9"/>
          <p:cNvSpPr>
            <a:spLocks/>
          </p:cNvSpPr>
          <p:nvPr/>
        </p:nvSpPr>
        <p:spPr bwMode="auto">
          <a:xfrm>
            <a:off x="2109788" y="3603332"/>
            <a:ext cx="180975" cy="211138"/>
          </a:xfrm>
          <a:custGeom>
            <a:avLst/>
            <a:gdLst>
              <a:gd name="T0" fmla="*/ 246 w 265"/>
              <a:gd name="T1" fmla="*/ 293 h 309"/>
              <a:gd name="T2" fmla="*/ 98 w 265"/>
              <a:gd name="T3" fmla="*/ 183 h 309"/>
              <a:gd name="T4" fmla="*/ 19 w 265"/>
              <a:gd name="T5" fmla="*/ 15 h 309"/>
              <a:gd name="T6" fmla="*/ 19 w 265"/>
              <a:gd name="T7" fmla="*/ 15 h 309"/>
              <a:gd name="T8" fmla="*/ 19 w 265"/>
              <a:gd name="T9" fmla="*/ 15 h 309"/>
              <a:gd name="T10" fmla="*/ 167 w 265"/>
              <a:gd name="T11" fmla="*/ 126 h 309"/>
              <a:gd name="T12" fmla="*/ 246 w 265"/>
              <a:gd name="T13" fmla="*/ 293 h 309"/>
              <a:gd name="T14" fmla="*/ 246 w 265"/>
              <a:gd name="T15" fmla="*/ 293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5" h="309">
                <a:moveTo>
                  <a:pt x="246" y="293"/>
                </a:moveTo>
                <a:cubicBezTo>
                  <a:pt x="227" y="309"/>
                  <a:pt x="160" y="259"/>
                  <a:pt x="98" y="183"/>
                </a:cubicBezTo>
                <a:cubicBezTo>
                  <a:pt x="35" y="106"/>
                  <a:pt x="0" y="31"/>
                  <a:pt x="19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15"/>
                </a:lnTo>
                <a:cubicBezTo>
                  <a:pt x="38" y="0"/>
                  <a:pt x="105" y="49"/>
                  <a:pt x="167" y="126"/>
                </a:cubicBezTo>
                <a:cubicBezTo>
                  <a:pt x="230" y="203"/>
                  <a:pt x="265" y="278"/>
                  <a:pt x="246" y="293"/>
                </a:cubicBezTo>
                <a:cubicBezTo>
                  <a:pt x="246" y="293"/>
                  <a:pt x="246" y="293"/>
                  <a:pt x="246" y="293"/>
                </a:cubicBezTo>
                <a:close/>
              </a:path>
            </a:pathLst>
          </a:custGeom>
          <a:solidFill>
            <a:srgbClr val="FFC28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30"/>
          <p:cNvSpPr>
            <a:spLocks/>
          </p:cNvSpPr>
          <p:nvPr/>
        </p:nvSpPr>
        <p:spPr bwMode="auto">
          <a:xfrm>
            <a:off x="2105025" y="2647657"/>
            <a:ext cx="1354138" cy="1173163"/>
          </a:xfrm>
          <a:custGeom>
            <a:avLst/>
            <a:gdLst>
              <a:gd name="T0" fmla="*/ 48 w 1993"/>
              <a:gd name="T1" fmla="*/ 1399 h 1723"/>
              <a:gd name="T2" fmla="*/ 95 w 1993"/>
              <a:gd name="T3" fmla="*/ 1423 h 1723"/>
              <a:gd name="T4" fmla="*/ 142 w 1993"/>
              <a:gd name="T5" fmla="*/ 1463 h 1723"/>
              <a:gd name="T6" fmla="*/ 234 w 1993"/>
              <a:gd name="T7" fmla="*/ 1575 h 1723"/>
              <a:gd name="T8" fmla="*/ 264 w 1993"/>
              <a:gd name="T9" fmla="*/ 1631 h 1723"/>
              <a:gd name="T10" fmla="*/ 279 w 1993"/>
              <a:gd name="T11" fmla="*/ 1681 h 1723"/>
              <a:gd name="T12" fmla="*/ 260 w 1993"/>
              <a:gd name="T13" fmla="*/ 1719 h 1723"/>
              <a:gd name="T14" fmla="*/ 240 w 1993"/>
              <a:gd name="T15" fmla="*/ 1722 h 1723"/>
              <a:gd name="T16" fmla="*/ 221 w 1993"/>
              <a:gd name="T17" fmla="*/ 1717 h 1723"/>
              <a:gd name="T18" fmla="*/ 181 w 1993"/>
              <a:gd name="T19" fmla="*/ 1694 h 1723"/>
              <a:gd name="T20" fmla="*/ 90 w 1993"/>
              <a:gd name="T21" fmla="*/ 1603 h 1723"/>
              <a:gd name="T22" fmla="*/ 17 w 1993"/>
              <a:gd name="T23" fmla="*/ 1492 h 1723"/>
              <a:gd name="T24" fmla="*/ 1 w 1993"/>
              <a:gd name="T25" fmla="*/ 1450 h 1723"/>
              <a:gd name="T26" fmla="*/ 6 w 1993"/>
              <a:gd name="T27" fmla="*/ 1416 h 1723"/>
              <a:gd name="T28" fmla="*/ 1726 w 1993"/>
              <a:gd name="T29" fmla="*/ 8 h 1723"/>
              <a:gd name="T30" fmla="*/ 1742 w 1993"/>
              <a:gd name="T31" fmla="*/ 1 h 1723"/>
              <a:gd name="T32" fmla="*/ 1766 w 1993"/>
              <a:gd name="T33" fmla="*/ 4 h 1723"/>
              <a:gd name="T34" fmla="*/ 1808 w 1993"/>
              <a:gd name="T35" fmla="*/ 27 h 1723"/>
              <a:gd name="T36" fmla="*/ 1855 w 1993"/>
              <a:gd name="T37" fmla="*/ 67 h 1723"/>
              <a:gd name="T38" fmla="*/ 1947 w 1993"/>
              <a:gd name="T39" fmla="*/ 178 h 1723"/>
              <a:gd name="T40" fmla="*/ 1978 w 1993"/>
              <a:gd name="T41" fmla="*/ 234 h 1723"/>
              <a:gd name="T42" fmla="*/ 1992 w 1993"/>
              <a:gd name="T43" fmla="*/ 285 h 1723"/>
              <a:gd name="T44" fmla="*/ 1980 w 1993"/>
              <a:gd name="T45" fmla="*/ 319 h 1723"/>
              <a:gd name="T46" fmla="*/ 240 w 1993"/>
              <a:gd name="T47" fmla="*/ 1682 h 1723"/>
              <a:gd name="T48" fmla="*/ 1946 w 1993"/>
              <a:gd name="T49" fmla="*/ 298 h 1723"/>
              <a:gd name="T50" fmla="*/ 1951 w 1993"/>
              <a:gd name="T51" fmla="*/ 288 h 1723"/>
              <a:gd name="T52" fmla="*/ 1939 w 1993"/>
              <a:gd name="T53" fmla="*/ 252 h 1723"/>
              <a:gd name="T54" fmla="*/ 1872 w 1993"/>
              <a:gd name="T55" fmla="*/ 149 h 1723"/>
              <a:gd name="T56" fmla="*/ 1783 w 1993"/>
              <a:gd name="T57" fmla="*/ 61 h 1723"/>
              <a:gd name="T58" fmla="*/ 1751 w 1993"/>
              <a:gd name="T59" fmla="*/ 43 h 1723"/>
              <a:gd name="T60" fmla="*/ 1744 w 1993"/>
              <a:gd name="T61" fmla="*/ 42 h 1723"/>
              <a:gd name="T62" fmla="*/ 1746 w 1993"/>
              <a:gd name="T63" fmla="*/ 45 h 1723"/>
              <a:gd name="T64" fmla="*/ 40 w 1993"/>
              <a:gd name="T65" fmla="*/ 1437 h 1723"/>
              <a:gd name="T66" fmla="*/ 42 w 1993"/>
              <a:gd name="T67" fmla="*/ 1447 h 1723"/>
              <a:gd name="T68" fmla="*/ 56 w 1993"/>
              <a:gd name="T69" fmla="*/ 1474 h 1723"/>
              <a:gd name="T70" fmla="*/ 81 w 1993"/>
              <a:gd name="T71" fmla="*/ 1520 h 1723"/>
              <a:gd name="T72" fmla="*/ 167 w 1993"/>
              <a:gd name="T73" fmla="*/ 1624 h 1723"/>
              <a:gd name="T74" fmla="*/ 206 w 1993"/>
              <a:gd name="T75" fmla="*/ 1660 h 1723"/>
              <a:gd name="T76" fmla="*/ 236 w 1993"/>
              <a:gd name="T77" fmla="*/ 1678 h 1723"/>
              <a:gd name="T78" fmla="*/ 238 w 1993"/>
              <a:gd name="T79" fmla="*/ 1681 h 1723"/>
              <a:gd name="T80" fmla="*/ 233 w 1993"/>
              <a:gd name="T81" fmla="*/ 1694 h 1723"/>
              <a:gd name="T82" fmla="*/ 238 w 1993"/>
              <a:gd name="T83" fmla="*/ 1684 h 1723"/>
              <a:gd name="T84" fmla="*/ 226 w 1993"/>
              <a:gd name="T85" fmla="*/ 1649 h 1723"/>
              <a:gd name="T86" fmla="*/ 159 w 1993"/>
              <a:gd name="T87" fmla="*/ 1546 h 1723"/>
              <a:gd name="T88" fmla="*/ 70 w 1993"/>
              <a:gd name="T89" fmla="*/ 1457 h 1723"/>
              <a:gd name="T90" fmla="*/ 38 w 1993"/>
              <a:gd name="T91" fmla="*/ 1439 h 1723"/>
              <a:gd name="T92" fmla="*/ 26 w 1993"/>
              <a:gd name="T93" fmla="*/ 1442 h 1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93" h="1723">
                <a:moveTo>
                  <a:pt x="26" y="1399"/>
                </a:moveTo>
                <a:lnTo>
                  <a:pt x="48" y="1399"/>
                </a:lnTo>
                <a:cubicBezTo>
                  <a:pt x="52" y="1399"/>
                  <a:pt x="56" y="1400"/>
                  <a:pt x="59" y="1402"/>
                </a:cubicBezTo>
                <a:lnTo>
                  <a:pt x="95" y="1423"/>
                </a:lnTo>
                <a:cubicBezTo>
                  <a:pt x="96" y="1424"/>
                  <a:pt x="98" y="1425"/>
                  <a:pt x="99" y="1425"/>
                </a:cubicBezTo>
                <a:lnTo>
                  <a:pt x="142" y="1463"/>
                </a:lnTo>
                <a:lnTo>
                  <a:pt x="190" y="1517"/>
                </a:lnTo>
                <a:lnTo>
                  <a:pt x="234" y="1575"/>
                </a:lnTo>
                <a:lnTo>
                  <a:pt x="263" y="1628"/>
                </a:lnTo>
                <a:cubicBezTo>
                  <a:pt x="264" y="1629"/>
                  <a:pt x="264" y="1630"/>
                  <a:pt x="264" y="1631"/>
                </a:cubicBezTo>
                <a:lnTo>
                  <a:pt x="278" y="1669"/>
                </a:lnTo>
                <a:cubicBezTo>
                  <a:pt x="280" y="1673"/>
                  <a:pt x="280" y="1677"/>
                  <a:pt x="279" y="1681"/>
                </a:cubicBezTo>
                <a:lnTo>
                  <a:pt x="274" y="1703"/>
                </a:lnTo>
                <a:cubicBezTo>
                  <a:pt x="273" y="1710"/>
                  <a:pt x="267" y="1716"/>
                  <a:pt x="260" y="1719"/>
                </a:cubicBezTo>
                <a:lnTo>
                  <a:pt x="251" y="1722"/>
                </a:lnTo>
                <a:cubicBezTo>
                  <a:pt x="247" y="1723"/>
                  <a:pt x="243" y="1723"/>
                  <a:pt x="240" y="1722"/>
                </a:cubicBezTo>
                <a:lnTo>
                  <a:pt x="227" y="1719"/>
                </a:lnTo>
                <a:cubicBezTo>
                  <a:pt x="225" y="1719"/>
                  <a:pt x="223" y="1718"/>
                  <a:pt x="221" y="1717"/>
                </a:cubicBezTo>
                <a:lnTo>
                  <a:pt x="185" y="1697"/>
                </a:lnTo>
                <a:cubicBezTo>
                  <a:pt x="184" y="1696"/>
                  <a:pt x="182" y="1695"/>
                  <a:pt x="181" y="1694"/>
                </a:cubicBezTo>
                <a:lnTo>
                  <a:pt x="138" y="1656"/>
                </a:lnTo>
                <a:lnTo>
                  <a:pt x="90" y="1603"/>
                </a:lnTo>
                <a:lnTo>
                  <a:pt x="46" y="1545"/>
                </a:lnTo>
                <a:lnTo>
                  <a:pt x="17" y="1492"/>
                </a:lnTo>
                <a:cubicBezTo>
                  <a:pt x="16" y="1491"/>
                  <a:pt x="16" y="1490"/>
                  <a:pt x="15" y="1489"/>
                </a:cubicBezTo>
                <a:lnTo>
                  <a:pt x="1" y="1450"/>
                </a:lnTo>
                <a:cubicBezTo>
                  <a:pt x="0" y="1446"/>
                  <a:pt x="0" y="1442"/>
                  <a:pt x="1" y="1438"/>
                </a:cubicBezTo>
                <a:lnTo>
                  <a:pt x="6" y="1416"/>
                </a:lnTo>
                <a:cubicBezTo>
                  <a:pt x="7" y="1411"/>
                  <a:pt x="9" y="1407"/>
                  <a:pt x="13" y="1404"/>
                </a:cubicBezTo>
                <a:lnTo>
                  <a:pt x="1726" y="8"/>
                </a:lnTo>
                <a:cubicBezTo>
                  <a:pt x="1728" y="6"/>
                  <a:pt x="1730" y="5"/>
                  <a:pt x="1733" y="4"/>
                </a:cubicBezTo>
                <a:lnTo>
                  <a:pt x="1742" y="1"/>
                </a:lnTo>
                <a:cubicBezTo>
                  <a:pt x="1745" y="0"/>
                  <a:pt x="1749" y="0"/>
                  <a:pt x="1753" y="1"/>
                </a:cubicBezTo>
                <a:lnTo>
                  <a:pt x="1766" y="4"/>
                </a:lnTo>
                <a:cubicBezTo>
                  <a:pt x="1768" y="4"/>
                  <a:pt x="1770" y="5"/>
                  <a:pt x="1772" y="6"/>
                </a:cubicBezTo>
                <a:lnTo>
                  <a:pt x="1808" y="27"/>
                </a:lnTo>
                <a:cubicBezTo>
                  <a:pt x="1809" y="28"/>
                  <a:pt x="1811" y="29"/>
                  <a:pt x="1812" y="29"/>
                </a:cubicBezTo>
                <a:lnTo>
                  <a:pt x="1855" y="67"/>
                </a:lnTo>
                <a:lnTo>
                  <a:pt x="1903" y="120"/>
                </a:lnTo>
                <a:lnTo>
                  <a:pt x="1947" y="178"/>
                </a:lnTo>
                <a:lnTo>
                  <a:pt x="1976" y="231"/>
                </a:lnTo>
                <a:cubicBezTo>
                  <a:pt x="1977" y="232"/>
                  <a:pt x="1977" y="233"/>
                  <a:pt x="1978" y="234"/>
                </a:cubicBezTo>
                <a:lnTo>
                  <a:pt x="1992" y="273"/>
                </a:lnTo>
                <a:cubicBezTo>
                  <a:pt x="1993" y="277"/>
                  <a:pt x="1993" y="281"/>
                  <a:pt x="1992" y="285"/>
                </a:cubicBezTo>
                <a:lnTo>
                  <a:pt x="1987" y="307"/>
                </a:lnTo>
                <a:cubicBezTo>
                  <a:pt x="1986" y="312"/>
                  <a:pt x="1984" y="316"/>
                  <a:pt x="1980" y="319"/>
                </a:cubicBezTo>
                <a:lnTo>
                  <a:pt x="267" y="1715"/>
                </a:lnTo>
                <a:lnTo>
                  <a:pt x="240" y="1682"/>
                </a:lnTo>
                <a:lnTo>
                  <a:pt x="1953" y="286"/>
                </a:lnTo>
                <a:lnTo>
                  <a:pt x="1946" y="298"/>
                </a:lnTo>
                <a:lnTo>
                  <a:pt x="1951" y="276"/>
                </a:lnTo>
                <a:lnTo>
                  <a:pt x="1951" y="288"/>
                </a:lnTo>
                <a:lnTo>
                  <a:pt x="1937" y="249"/>
                </a:lnTo>
                <a:lnTo>
                  <a:pt x="1939" y="252"/>
                </a:lnTo>
                <a:lnTo>
                  <a:pt x="1912" y="203"/>
                </a:lnTo>
                <a:lnTo>
                  <a:pt x="1872" y="149"/>
                </a:lnTo>
                <a:lnTo>
                  <a:pt x="1826" y="99"/>
                </a:lnTo>
                <a:lnTo>
                  <a:pt x="1783" y="61"/>
                </a:lnTo>
                <a:lnTo>
                  <a:pt x="1787" y="64"/>
                </a:lnTo>
                <a:lnTo>
                  <a:pt x="1751" y="43"/>
                </a:lnTo>
                <a:lnTo>
                  <a:pt x="1757" y="45"/>
                </a:lnTo>
                <a:lnTo>
                  <a:pt x="1744" y="42"/>
                </a:lnTo>
                <a:lnTo>
                  <a:pt x="1755" y="42"/>
                </a:lnTo>
                <a:lnTo>
                  <a:pt x="1746" y="45"/>
                </a:lnTo>
                <a:lnTo>
                  <a:pt x="1753" y="41"/>
                </a:lnTo>
                <a:lnTo>
                  <a:pt x="40" y="1437"/>
                </a:lnTo>
                <a:lnTo>
                  <a:pt x="47" y="1425"/>
                </a:lnTo>
                <a:lnTo>
                  <a:pt x="42" y="1447"/>
                </a:lnTo>
                <a:lnTo>
                  <a:pt x="42" y="1435"/>
                </a:lnTo>
                <a:lnTo>
                  <a:pt x="56" y="1474"/>
                </a:lnTo>
                <a:lnTo>
                  <a:pt x="54" y="1471"/>
                </a:lnTo>
                <a:lnTo>
                  <a:pt x="81" y="1520"/>
                </a:lnTo>
                <a:lnTo>
                  <a:pt x="121" y="1574"/>
                </a:lnTo>
                <a:lnTo>
                  <a:pt x="167" y="1624"/>
                </a:lnTo>
                <a:lnTo>
                  <a:pt x="210" y="1662"/>
                </a:lnTo>
                <a:lnTo>
                  <a:pt x="206" y="1660"/>
                </a:lnTo>
                <a:lnTo>
                  <a:pt x="242" y="1680"/>
                </a:lnTo>
                <a:lnTo>
                  <a:pt x="236" y="1678"/>
                </a:lnTo>
                <a:lnTo>
                  <a:pt x="249" y="1681"/>
                </a:lnTo>
                <a:lnTo>
                  <a:pt x="238" y="1681"/>
                </a:lnTo>
                <a:lnTo>
                  <a:pt x="247" y="1678"/>
                </a:lnTo>
                <a:lnTo>
                  <a:pt x="233" y="1694"/>
                </a:lnTo>
                <a:lnTo>
                  <a:pt x="238" y="1672"/>
                </a:lnTo>
                <a:lnTo>
                  <a:pt x="238" y="1684"/>
                </a:lnTo>
                <a:lnTo>
                  <a:pt x="224" y="1646"/>
                </a:lnTo>
                <a:lnTo>
                  <a:pt x="226" y="1649"/>
                </a:lnTo>
                <a:lnTo>
                  <a:pt x="199" y="1600"/>
                </a:lnTo>
                <a:lnTo>
                  <a:pt x="159" y="1546"/>
                </a:lnTo>
                <a:lnTo>
                  <a:pt x="113" y="1495"/>
                </a:lnTo>
                <a:lnTo>
                  <a:pt x="70" y="1457"/>
                </a:lnTo>
                <a:lnTo>
                  <a:pt x="74" y="1460"/>
                </a:lnTo>
                <a:lnTo>
                  <a:pt x="38" y="1439"/>
                </a:lnTo>
                <a:lnTo>
                  <a:pt x="48" y="1442"/>
                </a:lnTo>
                <a:lnTo>
                  <a:pt x="26" y="1442"/>
                </a:lnTo>
                <a:lnTo>
                  <a:pt x="26" y="1399"/>
                </a:lnTo>
                <a:close/>
              </a:path>
            </a:pathLst>
          </a:custGeom>
          <a:solidFill>
            <a:srgbClr val="FF9933"/>
          </a:solidFill>
          <a:ln w="0" cap="flat">
            <a:solidFill>
              <a:srgbClr val="FF993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1"/>
          <p:cNvSpPr>
            <a:spLocks/>
          </p:cNvSpPr>
          <p:nvPr/>
        </p:nvSpPr>
        <p:spPr bwMode="auto">
          <a:xfrm>
            <a:off x="2068513" y="3571582"/>
            <a:ext cx="261938" cy="282575"/>
          </a:xfrm>
          <a:custGeom>
            <a:avLst/>
            <a:gdLst>
              <a:gd name="T0" fmla="*/ 0 w 384"/>
              <a:gd name="T1" fmla="*/ 208 h 416"/>
              <a:gd name="T2" fmla="*/ 192 w 384"/>
              <a:gd name="T3" fmla="*/ 0 h 416"/>
              <a:gd name="T4" fmla="*/ 192 w 384"/>
              <a:gd name="T5" fmla="*/ 0 h 416"/>
              <a:gd name="T6" fmla="*/ 192 w 384"/>
              <a:gd name="T7" fmla="*/ 0 h 416"/>
              <a:gd name="T8" fmla="*/ 384 w 384"/>
              <a:gd name="T9" fmla="*/ 208 h 416"/>
              <a:gd name="T10" fmla="*/ 384 w 384"/>
              <a:gd name="T11" fmla="*/ 208 h 416"/>
              <a:gd name="T12" fmla="*/ 384 w 384"/>
              <a:gd name="T13" fmla="*/ 208 h 416"/>
              <a:gd name="T14" fmla="*/ 192 w 384"/>
              <a:gd name="T15" fmla="*/ 416 h 416"/>
              <a:gd name="T16" fmla="*/ 192 w 384"/>
              <a:gd name="T17" fmla="*/ 416 h 416"/>
              <a:gd name="T18" fmla="*/ 192 w 384"/>
              <a:gd name="T19" fmla="*/ 416 h 416"/>
              <a:gd name="T20" fmla="*/ 0 w 384"/>
              <a:gd name="T21" fmla="*/ 208 h 416"/>
              <a:gd name="T22" fmla="*/ 0 w 384"/>
              <a:gd name="T23" fmla="*/ 208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4" h="416">
                <a:moveTo>
                  <a:pt x="0" y="208"/>
                </a:moveTo>
                <a:cubicBezTo>
                  <a:pt x="0" y="94"/>
                  <a:pt x="86" y="0"/>
                  <a:pt x="192" y="0"/>
                </a:cubicBezTo>
                <a:cubicBezTo>
                  <a:pt x="192" y="0"/>
                  <a:pt x="192" y="0"/>
                  <a:pt x="192" y="0"/>
                </a:cubicBezTo>
                <a:lnTo>
                  <a:pt x="192" y="0"/>
                </a:lnTo>
                <a:cubicBezTo>
                  <a:pt x="299" y="0"/>
                  <a:pt x="384" y="94"/>
                  <a:pt x="384" y="208"/>
                </a:cubicBezTo>
                <a:cubicBezTo>
                  <a:pt x="384" y="208"/>
                  <a:pt x="384" y="208"/>
                  <a:pt x="384" y="208"/>
                </a:cubicBezTo>
                <a:lnTo>
                  <a:pt x="384" y="208"/>
                </a:lnTo>
                <a:cubicBezTo>
                  <a:pt x="384" y="323"/>
                  <a:pt x="299" y="416"/>
                  <a:pt x="192" y="416"/>
                </a:cubicBezTo>
                <a:cubicBezTo>
                  <a:pt x="192" y="416"/>
                  <a:pt x="192" y="416"/>
                  <a:pt x="192" y="416"/>
                </a:cubicBezTo>
                <a:lnTo>
                  <a:pt x="192" y="416"/>
                </a:lnTo>
                <a:cubicBezTo>
                  <a:pt x="86" y="416"/>
                  <a:pt x="0" y="323"/>
                  <a:pt x="0" y="208"/>
                </a:cubicBezTo>
                <a:cubicBezTo>
                  <a:pt x="0" y="208"/>
                  <a:pt x="0" y="208"/>
                  <a:pt x="0" y="208"/>
                </a:cubicBezTo>
                <a:close/>
              </a:path>
            </a:pathLst>
          </a:custGeom>
          <a:solidFill>
            <a:srgbClr val="FF9933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2"/>
          <p:cNvSpPr>
            <a:spLocks noEditPoints="1"/>
          </p:cNvSpPr>
          <p:nvPr/>
        </p:nvSpPr>
        <p:spPr bwMode="auto">
          <a:xfrm>
            <a:off x="2063750" y="3565232"/>
            <a:ext cx="271463" cy="293688"/>
          </a:xfrm>
          <a:custGeom>
            <a:avLst/>
            <a:gdLst>
              <a:gd name="T0" fmla="*/ 4 w 400"/>
              <a:gd name="T1" fmla="*/ 174 h 432"/>
              <a:gd name="T2" fmla="*/ 16 w 400"/>
              <a:gd name="T3" fmla="*/ 132 h 432"/>
              <a:gd name="T4" fmla="*/ 58 w 400"/>
              <a:gd name="T5" fmla="*/ 65 h 432"/>
              <a:gd name="T6" fmla="*/ 89 w 400"/>
              <a:gd name="T7" fmla="*/ 38 h 432"/>
              <a:gd name="T8" fmla="*/ 159 w 400"/>
              <a:gd name="T9" fmla="*/ 5 h 432"/>
              <a:gd name="T10" fmla="*/ 201 w 400"/>
              <a:gd name="T11" fmla="*/ 1 h 432"/>
              <a:gd name="T12" fmla="*/ 278 w 400"/>
              <a:gd name="T13" fmla="*/ 17 h 432"/>
              <a:gd name="T14" fmla="*/ 314 w 400"/>
              <a:gd name="T15" fmla="*/ 38 h 432"/>
              <a:gd name="T16" fmla="*/ 366 w 400"/>
              <a:gd name="T17" fmla="*/ 96 h 432"/>
              <a:gd name="T18" fmla="*/ 385 w 400"/>
              <a:gd name="T19" fmla="*/ 133 h 432"/>
              <a:gd name="T20" fmla="*/ 400 w 400"/>
              <a:gd name="T21" fmla="*/ 216 h 432"/>
              <a:gd name="T22" fmla="*/ 396 w 400"/>
              <a:gd name="T23" fmla="*/ 261 h 432"/>
              <a:gd name="T24" fmla="*/ 367 w 400"/>
              <a:gd name="T25" fmla="*/ 336 h 432"/>
              <a:gd name="T26" fmla="*/ 342 w 400"/>
              <a:gd name="T27" fmla="*/ 369 h 432"/>
              <a:gd name="T28" fmla="*/ 279 w 400"/>
              <a:gd name="T29" fmla="*/ 415 h 432"/>
              <a:gd name="T30" fmla="*/ 240 w 400"/>
              <a:gd name="T31" fmla="*/ 428 h 432"/>
              <a:gd name="T32" fmla="*/ 161 w 400"/>
              <a:gd name="T33" fmla="*/ 428 h 432"/>
              <a:gd name="T34" fmla="*/ 121 w 400"/>
              <a:gd name="T35" fmla="*/ 415 h 432"/>
              <a:gd name="T36" fmla="*/ 59 w 400"/>
              <a:gd name="T37" fmla="*/ 369 h 432"/>
              <a:gd name="T38" fmla="*/ 34 w 400"/>
              <a:gd name="T39" fmla="*/ 336 h 432"/>
              <a:gd name="T40" fmla="*/ 5 w 400"/>
              <a:gd name="T41" fmla="*/ 261 h 432"/>
              <a:gd name="T42" fmla="*/ 20 w 400"/>
              <a:gd name="T43" fmla="*/ 258 h 432"/>
              <a:gd name="T44" fmla="*/ 31 w 400"/>
              <a:gd name="T45" fmla="*/ 294 h 432"/>
              <a:gd name="T46" fmla="*/ 71 w 400"/>
              <a:gd name="T47" fmla="*/ 359 h 432"/>
              <a:gd name="T48" fmla="*/ 98 w 400"/>
              <a:gd name="T49" fmla="*/ 383 h 432"/>
              <a:gd name="T50" fmla="*/ 164 w 400"/>
              <a:gd name="T51" fmla="*/ 413 h 432"/>
              <a:gd name="T52" fmla="*/ 200 w 400"/>
              <a:gd name="T53" fmla="*/ 417 h 432"/>
              <a:gd name="T54" fmla="*/ 273 w 400"/>
              <a:gd name="T55" fmla="*/ 401 h 432"/>
              <a:gd name="T56" fmla="*/ 303 w 400"/>
              <a:gd name="T57" fmla="*/ 384 h 432"/>
              <a:gd name="T58" fmla="*/ 353 w 400"/>
              <a:gd name="T59" fmla="*/ 328 h 432"/>
              <a:gd name="T60" fmla="*/ 370 w 400"/>
              <a:gd name="T61" fmla="*/ 295 h 432"/>
              <a:gd name="T62" fmla="*/ 384 w 400"/>
              <a:gd name="T63" fmla="*/ 216 h 432"/>
              <a:gd name="T64" fmla="*/ 381 w 400"/>
              <a:gd name="T65" fmla="*/ 177 h 432"/>
              <a:gd name="T66" fmla="*/ 352 w 400"/>
              <a:gd name="T67" fmla="*/ 104 h 432"/>
              <a:gd name="T68" fmla="*/ 331 w 400"/>
              <a:gd name="T69" fmla="*/ 75 h 432"/>
              <a:gd name="T70" fmla="*/ 271 w 400"/>
              <a:gd name="T71" fmla="*/ 31 h 432"/>
              <a:gd name="T72" fmla="*/ 239 w 400"/>
              <a:gd name="T73" fmla="*/ 20 h 432"/>
              <a:gd name="T74" fmla="*/ 162 w 400"/>
              <a:gd name="T75" fmla="*/ 20 h 432"/>
              <a:gd name="T76" fmla="*/ 130 w 400"/>
              <a:gd name="T77" fmla="*/ 31 h 432"/>
              <a:gd name="T78" fmla="*/ 70 w 400"/>
              <a:gd name="T79" fmla="*/ 76 h 432"/>
              <a:gd name="T80" fmla="*/ 49 w 400"/>
              <a:gd name="T81" fmla="*/ 104 h 432"/>
              <a:gd name="T82" fmla="*/ 20 w 400"/>
              <a:gd name="T83" fmla="*/ 177 h 432"/>
              <a:gd name="T84" fmla="*/ 16 w 400"/>
              <a:gd name="T85" fmla="*/ 216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00" h="432">
                <a:moveTo>
                  <a:pt x="0" y="217"/>
                </a:moveTo>
                <a:cubicBezTo>
                  <a:pt x="0" y="217"/>
                  <a:pt x="0" y="216"/>
                  <a:pt x="0" y="216"/>
                </a:cubicBezTo>
                <a:lnTo>
                  <a:pt x="4" y="174"/>
                </a:lnTo>
                <a:cubicBezTo>
                  <a:pt x="5" y="173"/>
                  <a:pt x="5" y="173"/>
                  <a:pt x="5" y="172"/>
                </a:cubicBezTo>
                <a:lnTo>
                  <a:pt x="16" y="133"/>
                </a:lnTo>
                <a:cubicBezTo>
                  <a:pt x="16" y="133"/>
                  <a:pt x="16" y="132"/>
                  <a:pt x="16" y="132"/>
                </a:cubicBezTo>
                <a:lnTo>
                  <a:pt x="34" y="97"/>
                </a:lnTo>
                <a:cubicBezTo>
                  <a:pt x="35" y="96"/>
                  <a:pt x="35" y="96"/>
                  <a:pt x="35" y="96"/>
                </a:cubicBezTo>
                <a:lnTo>
                  <a:pt x="58" y="65"/>
                </a:lnTo>
                <a:cubicBezTo>
                  <a:pt x="58" y="64"/>
                  <a:pt x="59" y="64"/>
                  <a:pt x="59" y="63"/>
                </a:cubicBezTo>
                <a:lnTo>
                  <a:pt x="88" y="38"/>
                </a:lnTo>
                <a:cubicBezTo>
                  <a:pt x="89" y="38"/>
                  <a:pt x="89" y="38"/>
                  <a:pt x="89" y="38"/>
                </a:cubicBezTo>
                <a:lnTo>
                  <a:pt x="121" y="18"/>
                </a:lnTo>
                <a:cubicBezTo>
                  <a:pt x="122" y="17"/>
                  <a:pt x="122" y="17"/>
                  <a:pt x="123" y="17"/>
                </a:cubicBezTo>
                <a:lnTo>
                  <a:pt x="159" y="5"/>
                </a:lnTo>
                <a:cubicBezTo>
                  <a:pt x="159" y="5"/>
                  <a:pt x="160" y="5"/>
                  <a:pt x="161" y="5"/>
                </a:cubicBezTo>
                <a:lnTo>
                  <a:pt x="200" y="1"/>
                </a:lnTo>
                <a:cubicBezTo>
                  <a:pt x="200" y="0"/>
                  <a:pt x="201" y="0"/>
                  <a:pt x="201" y="1"/>
                </a:cubicBezTo>
                <a:lnTo>
                  <a:pt x="240" y="5"/>
                </a:lnTo>
                <a:cubicBezTo>
                  <a:pt x="241" y="5"/>
                  <a:pt x="241" y="5"/>
                  <a:pt x="242" y="5"/>
                </a:cubicBezTo>
                <a:lnTo>
                  <a:pt x="278" y="17"/>
                </a:lnTo>
                <a:cubicBezTo>
                  <a:pt x="279" y="17"/>
                  <a:pt x="279" y="17"/>
                  <a:pt x="280" y="18"/>
                </a:cubicBezTo>
                <a:lnTo>
                  <a:pt x="313" y="38"/>
                </a:lnTo>
                <a:cubicBezTo>
                  <a:pt x="313" y="38"/>
                  <a:pt x="313" y="38"/>
                  <a:pt x="314" y="38"/>
                </a:cubicBezTo>
                <a:lnTo>
                  <a:pt x="342" y="63"/>
                </a:lnTo>
                <a:cubicBezTo>
                  <a:pt x="342" y="64"/>
                  <a:pt x="343" y="64"/>
                  <a:pt x="343" y="65"/>
                </a:cubicBezTo>
                <a:lnTo>
                  <a:pt x="366" y="96"/>
                </a:lnTo>
                <a:cubicBezTo>
                  <a:pt x="366" y="96"/>
                  <a:pt x="366" y="96"/>
                  <a:pt x="367" y="97"/>
                </a:cubicBezTo>
                <a:lnTo>
                  <a:pt x="385" y="132"/>
                </a:lnTo>
                <a:cubicBezTo>
                  <a:pt x="385" y="132"/>
                  <a:pt x="385" y="133"/>
                  <a:pt x="385" y="133"/>
                </a:cubicBezTo>
                <a:lnTo>
                  <a:pt x="396" y="172"/>
                </a:lnTo>
                <a:cubicBezTo>
                  <a:pt x="396" y="173"/>
                  <a:pt x="396" y="173"/>
                  <a:pt x="396" y="174"/>
                </a:cubicBezTo>
                <a:lnTo>
                  <a:pt x="400" y="216"/>
                </a:lnTo>
                <a:cubicBezTo>
                  <a:pt x="400" y="216"/>
                  <a:pt x="400" y="217"/>
                  <a:pt x="400" y="217"/>
                </a:cubicBezTo>
                <a:lnTo>
                  <a:pt x="396" y="259"/>
                </a:lnTo>
                <a:cubicBezTo>
                  <a:pt x="396" y="260"/>
                  <a:pt x="396" y="260"/>
                  <a:pt x="396" y="261"/>
                </a:cubicBezTo>
                <a:lnTo>
                  <a:pt x="385" y="300"/>
                </a:lnTo>
                <a:cubicBezTo>
                  <a:pt x="385" y="300"/>
                  <a:pt x="385" y="301"/>
                  <a:pt x="385" y="301"/>
                </a:cubicBezTo>
                <a:lnTo>
                  <a:pt x="367" y="336"/>
                </a:lnTo>
                <a:cubicBezTo>
                  <a:pt x="366" y="337"/>
                  <a:pt x="366" y="337"/>
                  <a:pt x="366" y="337"/>
                </a:cubicBezTo>
                <a:lnTo>
                  <a:pt x="343" y="368"/>
                </a:lnTo>
                <a:cubicBezTo>
                  <a:pt x="343" y="369"/>
                  <a:pt x="342" y="369"/>
                  <a:pt x="342" y="369"/>
                </a:cubicBezTo>
                <a:lnTo>
                  <a:pt x="314" y="395"/>
                </a:lnTo>
                <a:cubicBezTo>
                  <a:pt x="313" y="396"/>
                  <a:pt x="313" y="396"/>
                  <a:pt x="312" y="396"/>
                </a:cubicBezTo>
                <a:lnTo>
                  <a:pt x="279" y="415"/>
                </a:lnTo>
                <a:cubicBezTo>
                  <a:pt x="279" y="416"/>
                  <a:pt x="279" y="416"/>
                  <a:pt x="278" y="416"/>
                </a:cubicBezTo>
                <a:lnTo>
                  <a:pt x="242" y="428"/>
                </a:lnTo>
                <a:cubicBezTo>
                  <a:pt x="241" y="428"/>
                  <a:pt x="241" y="428"/>
                  <a:pt x="240" y="428"/>
                </a:cubicBezTo>
                <a:lnTo>
                  <a:pt x="201" y="432"/>
                </a:lnTo>
                <a:cubicBezTo>
                  <a:pt x="201" y="432"/>
                  <a:pt x="200" y="432"/>
                  <a:pt x="200" y="432"/>
                </a:cubicBezTo>
                <a:lnTo>
                  <a:pt x="161" y="428"/>
                </a:lnTo>
                <a:cubicBezTo>
                  <a:pt x="160" y="428"/>
                  <a:pt x="159" y="428"/>
                  <a:pt x="159" y="428"/>
                </a:cubicBezTo>
                <a:lnTo>
                  <a:pt x="123" y="416"/>
                </a:lnTo>
                <a:cubicBezTo>
                  <a:pt x="122" y="416"/>
                  <a:pt x="122" y="416"/>
                  <a:pt x="121" y="415"/>
                </a:cubicBezTo>
                <a:lnTo>
                  <a:pt x="89" y="396"/>
                </a:lnTo>
                <a:cubicBezTo>
                  <a:pt x="89" y="396"/>
                  <a:pt x="89" y="396"/>
                  <a:pt x="88" y="395"/>
                </a:cubicBezTo>
                <a:lnTo>
                  <a:pt x="59" y="369"/>
                </a:lnTo>
                <a:cubicBezTo>
                  <a:pt x="59" y="369"/>
                  <a:pt x="58" y="369"/>
                  <a:pt x="58" y="368"/>
                </a:cubicBezTo>
                <a:lnTo>
                  <a:pt x="35" y="337"/>
                </a:lnTo>
                <a:cubicBezTo>
                  <a:pt x="35" y="337"/>
                  <a:pt x="35" y="337"/>
                  <a:pt x="34" y="336"/>
                </a:cubicBezTo>
                <a:lnTo>
                  <a:pt x="16" y="301"/>
                </a:lnTo>
                <a:cubicBezTo>
                  <a:pt x="16" y="301"/>
                  <a:pt x="16" y="300"/>
                  <a:pt x="16" y="300"/>
                </a:cubicBezTo>
                <a:lnTo>
                  <a:pt x="5" y="261"/>
                </a:lnTo>
                <a:cubicBezTo>
                  <a:pt x="5" y="260"/>
                  <a:pt x="5" y="260"/>
                  <a:pt x="4" y="259"/>
                </a:cubicBezTo>
                <a:lnTo>
                  <a:pt x="0" y="217"/>
                </a:lnTo>
                <a:close/>
                <a:moveTo>
                  <a:pt x="20" y="258"/>
                </a:moveTo>
                <a:lnTo>
                  <a:pt x="20" y="256"/>
                </a:lnTo>
                <a:lnTo>
                  <a:pt x="31" y="295"/>
                </a:lnTo>
                <a:lnTo>
                  <a:pt x="31" y="294"/>
                </a:lnTo>
                <a:lnTo>
                  <a:pt x="49" y="329"/>
                </a:lnTo>
                <a:lnTo>
                  <a:pt x="48" y="328"/>
                </a:lnTo>
                <a:lnTo>
                  <a:pt x="71" y="359"/>
                </a:lnTo>
                <a:lnTo>
                  <a:pt x="70" y="358"/>
                </a:lnTo>
                <a:lnTo>
                  <a:pt x="99" y="384"/>
                </a:lnTo>
                <a:lnTo>
                  <a:pt x="98" y="383"/>
                </a:lnTo>
                <a:lnTo>
                  <a:pt x="130" y="402"/>
                </a:lnTo>
                <a:lnTo>
                  <a:pt x="128" y="401"/>
                </a:lnTo>
                <a:lnTo>
                  <a:pt x="164" y="413"/>
                </a:lnTo>
                <a:lnTo>
                  <a:pt x="162" y="413"/>
                </a:lnTo>
                <a:lnTo>
                  <a:pt x="201" y="417"/>
                </a:lnTo>
                <a:lnTo>
                  <a:pt x="200" y="417"/>
                </a:lnTo>
                <a:lnTo>
                  <a:pt x="239" y="413"/>
                </a:lnTo>
                <a:lnTo>
                  <a:pt x="237" y="413"/>
                </a:lnTo>
                <a:lnTo>
                  <a:pt x="273" y="401"/>
                </a:lnTo>
                <a:lnTo>
                  <a:pt x="271" y="402"/>
                </a:lnTo>
                <a:lnTo>
                  <a:pt x="304" y="383"/>
                </a:lnTo>
                <a:lnTo>
                  <a:pt x="303" y="384"/>
                </a:lnTo>
                <a:lnTo>
                  <a:pt x="331" y="358"/>
                </a:lnTo>
                <a:lnTo>
                  <a:pt x="330" y="359"/>
                </a:lnTo>
                <a:lnTo>
                  <a:pt x="353" y="328"/>
                </a:lnTo>
                <a:lnTo>
                  <a:pt x="352" y="329"/>
                </a:lnTo>
                <a:lnTo>
                  <a:pt x="370" y="294"/>
                </a:lnTo>
                <a:lnTo>
                  <a:pt x="370" y="295"/>
                </a:lnTo>
                <a:lnTo>
                  <a:pt x="381" y="256"/>
                </a:lnTo>
                <a:lnTo>
                  <a:pt x="380" y="258"/>
                </a:lnTo>
                <a:lnTo>
                  <a:pt x="384" y="216"/>
                </a:lnTo>
                <a:lnTo>
                  <a:pt x="384" y="217"/>
                </a:lnTo>
                <a:lnTo>
                  <a:pt x="380" y="175"/>
                </a:lnTo>
                <a:lnTo>
                  <a:pt x="381" y="177"/>
                </a:lnTo>
                <a:lnTo>
                  <a:pt x="370" y="138"/>
                </a:lnTo>
                <a:lnTo>
                  <a:pt x="370" y="139"/>
                </a:lnTo>
                <a:lnTo>
                  <a:pt x="352" y="104"/>
                </a:lnTo>
                <a:lnTo>
                  <a:pt x="353" y="105"/>
                </a:lnTo>
                <a:lnTo>
                  <a:pt x="330" y="74"/>
                </a:lnTo>
                <a:lnTo>
                  <a:pt x="331" y="75"/>
                </a:lnTo>
                <a:lnTo>
                  <a:pt x="303" y="50"/>
                </a:lnTo>
                <a:lnTo>
                  <a:pt x="304" y="51"/>
                </a:lnTo>
                <a:lnTo>
                  <a:pt x="271" y="31"/>
                </a:lnTo>
                <a:lnTo>
                  <a:pt x="273" y="32"/>
                </a:lnTo>
                <a:lnTo>
                  <a:pt x="237" y="20"/>
                </a:lnTo>
                <a:lnTo>
                  <a:pt x="239" y="20"/>
                </a:lnTo>
                <a:lnTo>
                  <a:pt x="200" y="16"/>
                </a:lnTo>
                <a:lnTo>
                  <a:pt x="201" y="16"/>
                </a:lnTo>
                <a:lnTo>
                  <a:pt x="162" y="20"/>
                </a:lnTo>
                <a:lnTo>
                  <a:pt x="164" y="20"/>
                </a:lnTo>
                <a:lnTo>
                  <a:pt x="128" y="32"/>
                </a:lnTo>
                <a:lnTo>
                  <a:pt x="130" y="31"/>
                </a:lnTo>
                <a:lnTo>
                  <a:pt x="98" y="51"/>
                </a:lnTo>
                <a:lnTo>
                  <a:pt x="99" y="51"/>
                </a:lnTo>
                <a:lnTo>
                  <a:pt x="70" y="76"/>
                </a:lnTo>
                <a:lnTo>
                  <a:pt x="71" y="74"/>
                </a:lnTo>
                <a:lnTo>
                  <a:pt x="48" y="105"/>
                </a:lnTo>
                <a:lnTo>
                  <a:pt x="49" y="104"/>
                </a:lnTo>
                <a:lnTo>
                  <a:pt x="31" y="139"/>
                </a:lnTo>
                <a:lnTo>
                  <a:pt x="31" y="138"/>
                </a:lnTo>
                <a:lnTo>
                  <a:pt x="20" y="177"/>
                </a:lnTo>
                <a:lnTo>
                  <a:pt x="20" y="175"/>
                </a:lnTo>
                <a:lnTo>
                  <a:pt x="16" y="217"/>
                </a:lnTo>
                <a:lnTo>
                  <a:pt x="16" y="216"/>
                </a:lnTo>
                <a:lnTo>
                  <a:pt x="20" y="25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3"/>
          <p:cNvSpPr>
            <a:spLocks/>
          </p:cNvSpPr>
          <p:nvPr/>
        </p:nvSpPr>
        <p:spPr bwMode="auto">
          <a:xfrm>
            <a:off x="3232150" y="2633370"/>
            <a:ext cx="261938" cy="273050"/>
          </a:xfrm>
          <a:custGeom>
            <a:avLst/>
            <a:gdLst>
              <a:gd name="T0" fmla="*/ 0 w 384"/>
              <a:gd name="T1" fmla="*/ 200 h 400"/>
              <a:gd name="T2" fmla="*/ 192 w 384"/>
              <a:gd name="T3" fmla="*/ 0 h 400"/>
              <a:gd name="T4" fmla="*/ 192 w 384"/>
              <a:gd name="T5" fmla="*/ 0 h 400"/>
              <a:gd name="T6" fmla="*/ 192 w 384"/>
              <a:gd name="T7" fmla="*/ 0 h 400"/>
              <a:gd name="T8" fmla="*/ 384 w 384"/>
              <a:gd name="T9" fmla="*/ 200 h 400"/>
              <a:gd name="T10" fmla="*/ 384 w 384"/>
              <a:gd name="T11" fmla="*/ 200 h 400"/>
              <a:gd name="T12" fmla="*/ 384 w 384"/>
              <a:gd name="T13" fmla="*/ 200 h 400"/>
              <a:gd name="T14" fmla="*/ 192 w 384"/>
              <a:gd name="T15" fmla="*/ 400 h 400"/>
              <a:gd name="T16" fmla="*/ 192 w 384"/>
              <a:gd name="T17" fmla="*/ 400 h 400"/>
              <a:gd name="T18" fmla="*/ 192 w 384"/>
              <a:gd name="T19" fmla="*/ 400 h 400"/>
              <a:gd name="T20" fmla="*/ 0 w 384"/>
              <a:gd name="T21" fmla="*/ 200 h 400"/>
              <a:gd name="T22" fmla="*/ 0 w 384"/>
              <a:gd name="T23" fmla="*/ 20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4" h="400">
                <a:moveTo>
                  <a:pt x="0" y="200"/>
                </a:moveTo>
                <a:cubicBezTo>
                  <a:pt x="0" y="90"/>
                  <a:pt x="86" y="0"/>
                  <a:pt x="192" y="0"/>
                </a:cubicBezTo>
                <a:cubicBezTo>
                  <a:pt x="192" y="0"/>
                  <a:pt x="192" y="0"/>
                  <a:pt x="192" y="0"/>
                </a:cubicBezTo>
                <a:lnTo>
                  <a:pt x="192" y="0"/>
                </a:lnTo>
                <a:cubicBezTo>
                  <a:pt x="299" y="0"/>
                  <a:pt x="384" y="90"/>
                  <a:pt x="384" y="200"/>
                </a:cubicBezTo>
                <a:cubicBezTo>
                  <a:pt x="384" y="200"/>
                  <a:pt x="384" y="200"/>
                  <a:pt x="384" y="200"/>
                </a:cubicBezTo>
                <a:lnTo>
                  <a:pt x="384" y="200"/>
                </a:lnTo>
                <a:cubicBezTo>
                  <a:pt x="384" y="311"/>
                  <a:pt x="299" y="400"/>
                  <a:pt x="192" y="400"/>
                </a:cubicBezTo>
                <a:cubicBezTo>
                  <a:pt x="192" y="400"/>
                  <a:pt x="192" y="400"/>
                  <a:pt x="192" y="400"/>
                </a:cubicBezTo>
                <a:lnTo>
                  <a:pt x="192" y="400"/>
                </a:lnTo>
                <a:cubicBezTo>
                  <a:pt x="86" y="400"/>
                  <a:pt x="0" y="311"/>
                  <a:pt x="0" y="200"/>
                </a:cubicBezTo>
                <a:cubicBezTo>
                  <a:pt x="0" y="200"/>
                  <a:pt x="0" y="200"/>
                  <a:pt x="0" y="200"/>
                </a:cubicBezTo>
                <a:close/>
              </a:path>
            </a:pathLst>
          </a:custGeom>
          <a:solidFill>
            <a:srgbClr val="FF9933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4"/>
          <p:cNvSpPr>
            <a:spLocks noEditPoints="1"/>
          </p:cNvSpPr>
          <p:nvPr/>
        </p:nvSpPr>
        <p:spPr bwMode="auto">
          <a:xfrm>
            <a:off x="3227388" y="2628607"/>
            <a:ext cx="271463" cy="282575"/>
          </a:xfrm>
          <a:custGeom>
            <a:avLst/>
            <a:gdLst>
              <a:gd name="T0" fmla="*/ 4 w 400"/>
              <a:gd name="T1" fmla="*/ 168 h 416"/>
              <a:gd name="T2" fmla="*/ 16 w 400"/>
              <a:gd name="T3" fmla="*/ 127 h 416"/>
              <a:gd name="T4" fmla="*/ 58 w 400"/>
              <a:gd name="T5" fmla="*/ 62 h 416"/>
              <a:gd name="T6" fmla="*/ 90 w 400"/>
              <a:gd name="T7" fmla="*/ 35 h 416"/>
              <a:gd name="T8" fmla="*/ 159 w 400"/>
              <a:gd name="T9" fmla="*/ 5 h 416"/>
              <a:gd name="T10" fmla="*/ 201 w 400"/>
              <a:gd name="T11" fmla="*/ 1 h 416"/>
              <a:gd name="T12" fmla="*/ 278 w 400"/>
              <a:gd name="T13" fmla="*/ 17 h 416"/>
              <a:gd name="T14" fmla="*/ 314 w 400"/>
              <a:gd name="T15" fmla="*/ 36 h 416"/>
              <a:gd name="T16" fmla="*/ 366 w 400"/>
              <a:gd name="T17" fmla="*/ 91 h 416"/>
              <a:gd name="T18" fmla="*/ 385 w 400"/>
              <a:gd name="T19" fmla="*/ 128 h 416"/>
              <a:gd name="T20" fmla="*/ 400 w 400"/>
              <a:gd name="T21" fmla="*/ 208 h 416"/>
              <a:gd name="T22" fmla="*/ 396 w 400"/>
              <a:gd name="T23" fmla="*/ 251 h 416"/>
              <a:gd name="T24" fmla="*/ 367 w 400"/>
              <a:gd name="T25" fmla="*/ 324 h 416"/>
              <a:gd name="T26" fmla="*/ 342 w 400"/>
              <a:gd name="T27" fmla="*/ 357 h 416"/>
              <a:gd name="T28" fmla="*/ 279 w 400"/>
              <a:gd name="T29" fmla="*/ 399 h 416"/>
              <a:gd name="T30" fmla="*/ 240 w 400"/>
              <a:gd name="T31" fmla="*/ 412 h 416"/>
              <a:gd name="T32" fmla="*/ 161 w 400"/>
              <a:gd name="T33" fmla="*/ 412 h 416"/>
              <a:gd name="T34" fmla="*/ 122 w 400"/>
              <a:gd name="T35" fmla="*/ 399 h 416"/>
              <a:gd name="T36" fmla="*/ 59 w 400"/>
              <a:gd name="T37" fmla="*/ 357 h 416"/>
              <a:gd name="T38" fmla="*/ 34 w 400"/>
              <a:gd name="T39" fmla="*/ 324 h 416"/>
              <a:gd name="T40" fmla="*/ 5 w 400"/>
              <a:gd name="T41" fmla="*/ 251 h 416"/>
              <a:gd name="T42" fmla="*/ 20 w 400"/>
              <a:gd name="T43" fmla="*/ 248 h 416"/>
              <a:gd name="T44" fmla="*/ 31 w 400"/>
              <a:gd name="T45" fmla="*/ 283 h 416"/>
              <a:gd name="T46" fmla="*/ 71 w 400"/>
              <a:gd name="T47" fmla="*/ 346 h 416"/>
              <a:gd name="T48" fmla="*/ 97 w 400"/>
              <a:gd name="T49" fmla="*/ 367 h 416"/>
              <a:gd name="T50" fmla="*/ 164 w 400"/>
              <a:gd name="T51" fmla="*/ 397 h 416"/>
              <a:gd name="T52" fmla="*/ 200 w 400"/>
              <a:gd name="T53" fmla="*/ 401 h 416"/>
              <a:gd name="T54" fmla="*/ 273 w 400"/>
              <a:gd name="T55" fmla="*/ 385 h 416"/>
              <a:gd name="T56" fmla="*/ 303 w 400"/>
              <a:gd name="T57" fmla="*/ 368 h 416"/>
              <a:gd name="T58" fmla="*/ 353 w 400"/>
              <a:gd name="T59" fmla="*/ 316 h 416"/>
              <a:gd name="T60" fmla="*/ 370 w 400"/>
              <a:gd name="T61" fmla="*/ 284 h 416"/>
              <a:gd name="T62" fmla="*/ 384 w 400"/>
              <a:gd name="T63" fmla="*/ 208 h 416"/>
              <a:gd name="T64" fmla="*/ 381 w 400"/>
              <a:gd name="T65" fmla="*/ 171 h 416"/>
              <a:gd name="T66" fmla="*/ 352 w 400"/>
              <a:gd name="T67" fmla="*/ 100 h 416"/>
              <a:gd name="T68" fmla="*/ 331 w 400"/>
              <a:gd name="T69" fmla="*/ 73 h 416"/>
              <a:gd name="T70" fmla="*/ 272 w 400"/>
              <a:gd name="T71" fmla="*/ 31 h 416"/>
              <a:gd name="T72" fmla="*/ 239 w 400"/>
              <a:gd name="T73" fmla="*/ 20 h 416"/>
              <a:gd name="T74" fmla="*/ 162 w 400"/>
              <a:gd name="T75" fmla="*/ 20 h 416"/>
              <a:gd name="T76" fmla="*/ 129 w 400"/>
              <a:gd name="T77" fmla="*/ 31 h 416"/>
              <a:gd name="T78" fmla="*/ 70 w 400"/>
              <a:gd name="T79" fmla="*/ 74 h 416"/>
              <a:gd name="T80" fmla="*/ 49 w 400"/>
              <a:gd name="T81" fmla="*/ 100 h 416"/>
              <a:gd name="T82" fmla="*/ 20 w 400"/>
              <a:gd name="T83" fmla="*/ 171 h 416"/>
              <a:gd name="T84" fmla="*/ 16 w 400"/>
              <a:gd name="T85" fmla="*/ 208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00" h="416">
                <a:moveTo>
                  <a:pt x="0" y="209"/>
                </a:moveTo>
                <a:cubicBezTo>
                  <a:pt x="0" y="209"/>
                  <a:pt x="0" y="208"/>
                  <a:pt x="0" y="208"/>
                </a:cubicBezTo>
                <a:lnTo>
                  <a:pt x="4" y="168"/>
                </a:lnTo>
                <a:cubicBezTo>
                  <a:pt x="5" y="167"/>
                  <a:pt x="5" y="167"/>
                  <a:pt x="5" y="166"/>
                </a:cubicBezTo>
                <a:lnTo>
                  <a:pt x="16" y="128"/>
                </a:lnTo>
                <a:cubicBezTo>
                  <a:pt x="16" y="128"/>
                  <a:pt x="16" y="127"/>
                  <a:pt x="16" y="127"/>
                </a:cubicBezTo>
                <a:lnTo>
                  <a:pt x="34" y="93"/>
                </a:lnTo>
                <a:cubicBezTo>
                  <a:pt x="35" y="92"/>
                  <a:pt x="35" y="92"/>
                  <a:pt x="35" y="91"/>
                </a:cubicBezTo>
                <a:lnTo>
                  <a:pt x="58" y="62"/>
                </a:lnTo>
                <a:cubicBezTo>
                  <a:pt x="59" y="62"/>
                  <a:pt x="59" y="62"/>
                  <a:pt x="59" y="61"/>
                </a:cubicBezTo>
                <a:lnTo>
                  <a:pt x="88" y="36"/>
                </a:lnTo>
                <a:cubicBezTo>
                  <a:pt x="89" y="36"/>
                  <a:pt x="89" y="36"/>
                  <a:pt x="90" y="35"/>
                </a:cubicBezTo>
                <a:lnTo>
                  <a:pt x="122" y="17"/>
                </a:lnTo>
                <a:cubicBezTo>
                  <a:pt x="122" y="17"/>
                  <a:pt x="122" y="17"/>
                  <a:pt x="123" y="17"/>
                </a:cubicBezTo>
                <a:lnTo>
                  <a:pt x="159" y="5"/>
                </a:lnTo>
                <a:cubicBezTo>
                  <a:pt x="159" y="5"/>
                  <a:pt x="160" y="5"/>
                  <a:pt x="161" y="5"/>
                </a:cubicBezTo>
                <a:lnTo>
                  <a:pt x="200" y="1"/>
                </a:lnTo>
                <a:cubicBezTo>
                  <a:pt x="200" y="0"/>
                  <a:pt x="201" y="0"/>
                  <a:pt x="201" y="1"/>
                </a:cubicBezTo>
                <a:lnTo>
                  <a:pt x="240" y="5"/>
                </a:lnTo>
                <a:cubicBezTo>
                  <a:pt x="241" y="5"/>
                  <a:pt x="241" y="5"/>
                  <a:pt x="242" y="5"/>
                </a:cubicBezTo>
                <a:lnTo>
                  <a:pt x="278" y="17"/>
                </a:lnTo>
                <a:cubicBezTo>
                  <a:pt x="278" y="17"/>
                  <a:pt x="279" y="17"/>
                  <a:pt x="279" y="17"/>
                </a:cubicBezTo>
                <a:lnTo>
                  <a:pt x="312" y="35"/>
                </a:lnTo>
                <a:cubicBezTo>
                  <a:pt x="313" y="36"/>
                  <a:pt x="313" y="36"/>
                  <a:pt x="314" y="36"/>
                </a:cubicBezTo>
                <a:lnTo>
                  <a:pt x="342" y="61"/>
                </a:lnTo>
                <a:cubicBezTo>
                  <a:pt x="342" y="62"/>
                  <a:pt x="342" y="62"/>
                  <a:pt x="343" y="62"/>
                </a:cubicBezTo>
                <a:lnTo>
                  <a:pt x="366" y="91"/>
                </a:lnTo>
                <a:cubicBezTo>
                  <a:pt x="366" y="92"/>
                  <a:pt x="366" y="92"/>
                  <a:pt x="367" y="93"/>
                </a:cubicBezTo>
                <a:lnTo>
                  <a:pt x="385" y="127"/>
                </a:lnTo>
                <a:cubicBezTo>
                  <a:pt x="385" y="127"/>
                  <a:pt x="385" y="128"/>
                  <a:pt x="385" y="128"/>
                </a:cubicBezTo>
                <a:lnTo>
                  <a:pt x="396" y="166"/>
                </a:lnTo>
                <a:cubicBezTo>
                  <a:pt x="396" y="167"/>
                  <a:pt x="396" y="167"/>
                  <a:pt x="396" y="168"/>
                </a:cubicBezTo>
                <a:lnTo>
                  <a:pt x="400" y="208"/>
                </a:lnTo>
                <a:cubicBezTo>
                  <a:pt x="400" y="208"/>
                  <a:pt x="400" y="209"/>
                  <a:pt x="400" y="209"/>
                </a:cubicBezTo>
                <a:lnTo>
                  <a:pt x="396" y="249"/>
                </a:lnTo>
                <a:cubicBezTo>
                  <a:pt x="396" y="250"/>
                  <a:pt x="396" y="250"/>
                  <a:pt x="396" y="251"/>
                </a:cubicBezTo>
                <a:lnTo>
                  <a:pt x="385" y="289"/>
                </a:lnTo>
                <a:cubicBezTo>
                  <a:pt x="385" y="289"/>
                  <a:pt x="385" y="290"/>
                  <a:pt x="385" y="290"/>
                </a:cubicBezTo>
                <a:lnTo>
                  <a:pt x="367" y="324"/>
                </a:lnTo>
                <a:cubicBezTo>
                  <a:pt x="366" y="325"/>
                  <a:pt x="366" y="325"/>
                  <a:pt x="366" y="325"/>
                </a:cubicBezTo>
                <a:lnTo>
                  <a:pt x="343" y="355"/>
                </a:lnTo>
                <a:cubicBezTo>
                  <a:pt x="342" y="356"/>
                  <a:pt x="342" y="356"/>
                  <a:pt x="342" y="357"/>
                </a:cubicBezTo>
                <a:lnTo>
                  <a:pt x="314" y="381"/>
                </a:lnTo>
                <a:cubicBezTo>
                  <a:pt x="313" y="381"/>
                  <a:pt x="313" y="381"/>
                  <a:pt x="312" y="381"/>
                </a:cubicBezTo>
                <a:lnTo>
                  <a:pt x="279" y="399"/>
                </a:lnTo>
                <a:cubicBezTo>
                  <a:pt x="279" y="400"/>
                  <a:pt x="278" y="400"/>
                  <a:pt x="278" y="400"/>
                </a:cubicBezTo>
                <a:lnTo>
                  <a:pt x="242" y="412"/>
                </a:lnTo>
                <a:cubicBezTo>
                  <a:pt x="241" y="412"/>
                  <a:pt x="241" y="412"/>
                  <a:pt x="240" y="412"/>
                </a:cubicBezTo>
                <a:lnTo>
                  <a:pt x="201" y="416"/>
                </a:lnTo>
                <a:cubicBezTo>
                  <a:pt x="201" y="416"/>
                  <a:pt x="200" y="416"/>
                  <a:pt x="200" y="416"/>
                </a:cubicBezTo>
                <a:lnTo>
                  <a:pt x="161" y="412"/>
                </a:lnTo>
                <a:cubicBezTo>
                  <a:pt x="160" y="412"/>
                  <a:pt x="159" y="412"/>
                  <a:pt x="159" y="412"/>
                </a:cubicBezTo>
                <a:lnTo>
                  <a:pt x="123" y="400"/>
                </a:lnTo>
                <a:cubicBezTo>
                  <a:pt x="122" y="400"/>
                  <a:pt x="122" y="400"/>
                  <a:pt x="122" y="399"/>
                </a:cubicBezTo>
                <a:lnTo>
                  <a:pt x="90" y="381"/>
                </a:lnTo>
                <a:cubicBezTo>
                  <a:pt x="89" y="381"/>
                  <a:pt x="89" y="381"/>
                  <a:pt x="88" y="381"/>
                </a:cubicBezTo>
                <a:lnTo>
                  <a:pt x="59" y="357"/>
                </a:lnTo>
                <a:cubicBezTo>
                  <a:pt x="59" y="356"/>
                  <a:pt x="58" y="356"/>
                  <a:pt x="58" y="355"/>
                </a:cubicBezTo>
                <a:lnTo>
                  <a:pt x="35" y="325"/>
                </a:lnTo>
                <a:cubicBezTo>
                  <a:pt x="35" y="325"/>
                  <a:pt x="35" y="325"/>
                  <a:pt x="34" y="324"/>
                </a:cubicBezTo>
                <a:lnTo>
                  <a:pt x="16" y="290"/>
                </a:lnTo>
                <a:cubicBezTo>
                  <a:pt x="16" y="290"/>
                  <a:pt x="16" y="289"/>
                  <a:pt x="16" y="289"/>
                </a:cubicBezTo>
                <a:lnTo>
                  <a:pt x="5" y="251"/>
                </a:lnTo>
                <a:cubicBezTo>
                  <a:pt x="5" y="250"/>
                  <a:pt x="5" y="250"/>
                  <a:pt x="4" y="249"/>
                </a:cubicBezTo>
                <a:lnTo>
                  <a:pt x="0" y="209"/>
                </a:lnTo>
                <a:close/>
                <a:moveTo>
                  <a:pt x="20" y="248"/>
                </a:moveTo>
                <a:lnTo>
                  <a:pt x="20" y="246"/>
                </a:lnTo>
                <a:lnTo>
                  <a:pt x="31" y="284"/>
                </a:lnTo>
                <a:lnTo>
                  <a:pt x="31" y="283"/>
                </a:lnTo>
                <a:lnTo>
                  <a:pt x="49" y="317"/>
                </a:lnTo>
                <a:lnTo>
                  <a:pt x="48" y="316"/>
                </a:lnTo>
                <a:lnTo>
                  <a:pt x="71" y="346"/>
                </a:lnTo>
                <a:lnTo>
                  <a:pt x="70" y="344"/>
                </a:lnTo>
                <a:lnTo>
                  <a:pt x="99" y="368"/>
                </a:lnTo>
                <a:lnTo>
                  <a:pt x="97" y="367"/>
                </a:lnTo>
                <a:lnTo>
                  <a:pt x="129" y="385"/>
                </a:lnTo>
                <a:lnTo>
                  <a:pt x="128" y="385"/>
                </a:lnTo>
                <a:lnTo>
                  <a:pt x="164" y="397"/>
                </a:lnTo>
                <a:lnTo>
                  <a:pt x="162" y="397"/>
                </a:lnTo>
                <a:lnTo>
                  <a:pt x="201" y="401"/>
                </a:lnTo>
                <a:lnTo>
                  <a:pt x="200" y="401"/>
                </a:lnTo>
                <a:lnTo>
                  <a:pt x="239" y="397"/>
                </a:lnTo>
                <a:lnTo>
                  <a:pt x="237" y="397"/>
                </a:lnTo>
                <a:lnTo>
                  <a:pt x="273" y="385"/>
                </a:lnTo>
                <a:lnTo>
                  <a:pt x="272" y="385"/>
                </a:lnTo>
                <a:lnTo>
                  <a:pt x="305" y="367"/>
                </a:lnTo>
                <a:lnTo>
                  <a:pt x="303" y="368"/>
                </a:lnTo>
                <a:lnTo>
                  <a:pt x="331" y="344"/>
                </a:lnTo>
                <a:lnTo>
                  <a:pt x="330" y="346"/>
                </a:lnTo>
                <a:lnTo>
                  <a:pt x="353" y="316"/>
                </a:lnTo>
                <a:lnTo>
                  <a:pt x="352" y="317"/>
                </a:lnTo>
                <a:lnTo>
                  <a:pt x="370" y="283"/>
                </a:lnTo>
                <a:lnTo>
                  <a:pt x="370" y="284"/>
                </a:lnTo>
                <a:lnTo>
                  <a:pt x="381" y="246"/>
                </a:lnTo>
                <a:lnTo>
                  <a:pt x="380" y="248"/>
                </a:lnTo>
                <a:lnTo>
                  <a:pt x="384" y="208"/>
                </a:lnTo>
                <a:lnTo>
                  <a:pt x="384" y="209"/>
                </a:lnTo>
                <a:lnTo>
                  <a:pt x="380" y="169"/>
                </a:lnTo>
                <a:lnTo>
                  <a:pt x="381" y="171"/>
                </a:lnTo>
                <a:lnTo>
                  <a:pt x="370" y="133"/>
                </a:lnTo>
                <a:lnTo>
                  <a:pt x="370" y="134"/>
                </a:lnTo>
                <a:lnTo>
                  <a:pt x="352" y="100"/>
                </a:lnTo>
                <a:lnTo>
                  <a:pt x="353" y="101"/>
                </a:lnTo>
                <a:lnTo>
                  <a:pt x="330" y="72"/>
                </a:lnTo>
                <a:lnTo>
                  <a:pt x="331" y="73"/>
                </a:lnTo>
                <a:lnTo>
                  <a:pt x="303" y="48"/>
                </a:lnTo>
                <a:lnTo>
                  <a:pt x="305" y="49"/>
                </a:lnTo>
                <a:lnTo>
                  <a:pt x="272" y="31"/>
                </a:lnTo>
                <a:lnTo>
                  <a:pt x="273" y="32"/>
                </a:lnTo>
                <a:lnTo>
                  <a:pt x="237" y="20"/>
                </a:lnTo>
                <a:lnTo>
                  <a:pt x="239" y="20"/>
                </a:lnTo>
                <a:lnTo>
                  <a:pt x="200" y="16"/>
                </a:lnTo>
                <a:lnTo>
                  <a:pt x="201" y="16"/>
                </a:lnTo>
                <a:lnTo>
                  <a:pt x="162" y="20"/>
                </a:lnTo>
                <a:lnTo>
                  <a:pt x="164" y="20"/>
                </a:lnTo>
                <a:lnTo>
                  <a:pt x="128" y="32"/>
                </a:lnTo>
                <a:lnTo>
                  <a:pt x="129" y="31"/>
                </a:lnTo>
                <a:lnTo>
                  <a:pt x="97" y="49"/>
                </a:lnTo>
                <a:lnTo>
                  <a:pt x="99" y="49"/>
                </a:lnTo>
                <a:lnTo>
                  <a:pt x="70" y="74"/>
                </a:lnTo>
                <a:lnTo>
                  <a:pt x="71" y="72"/>
                </a:lnTo>
                <a:lnTo>
                  <a:pt x="48" y="101"/>
                </a:lnTo>
                <a:lnTo>
                  <a:pt x="49" y="100"/>
                </a:lnTo>
                <a:lnTo>
                  <a:pt x="31" y="134"/>
                </a:lnTo>
                <a:lnTo>
                  <a:pt x="31" y="133"/>
                </a:lnTo>
                <a:lnTo>
                  <a:pt x="20" y="171"/>
                </a:lnTo>
                <a:lnTo>
                  <a:pt x="20" y="169"/>
                </a:lnTo>
                <a:lnTo>
                  <a:pt x="16" y="209"/>
                </a:lnTo>
                <a:lnTo>
                  <a:pt x="16" y="208"/>
                </a:lnTo>
                <a:lnTo>
                  <a:pt x="20" y="24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5"/>
          <p:cNvSpPr>
            <a:spLocks/>
          </p:cNvSpPr>
          <p:nvPr/>
        </p:nvSpPr>
        <p:spPr bwMode="auto">
          <a:xfrm>
            <a:off x="3330575" y="2742907"/>
            <a:ext cx="53975" cy="53975"/>
          </a:xfrm>
          <a:custGeom>
            <a:avLst/>
            <a:gdLst>
              <a:gd name="T0" fmla="*/ 0 w 80"/>
              <a:gd name="T1" fmla="*/ 40 h 80"/>
              <a:gd name="T2" fmla="*/ 40 w 80"/>
              <a:gd name="T3" fmla="*/ 0 h 80"/>
              <a:gd name="T4" fmla="*/ 40 w 80"/>
              <a:gd name="T5" fmla="*/ 0 h 80"/>
              <a:gd name="T6" fmla="*/ 40 w 80"/>
              <a:gd name="T7" fmla="*/ 0 h 80"/>
              <a:gd name="T8" fmla="*/ 80 w 80"/>
              <a:gd name="T9" fmla="*/ 40 h 80"/>
              <a:gd name="T10" fmla="*/ 80 w 80"/>
              <a:gd name="T11" fmla="*/ 40 h 80"/>
              <a:gd name="T12" fmla="*/ 80 w 80"/>
              <a:gd name="T13" fmla="*/ 40 h 80"/>
              <a:gd name="T14" fmla="*/ 40 w 80"/>
              <a:gd name="T15" fmla="*/ 80 h 80"/>
              <a:gd name="T16" fmla="*/ 40 w 80"/>
              <a:gd name="T17" fmla="*/ 80 h 80"/>
              <a:gd name="T18" fmla="*/ 40 w 80"/>
              <a:gd name="T19" fmla="*/ 80 h 80"/>
              <a:gd name="T20" fmla="*/ 0 w 80"/>
              <a:gd name="T21" fmla="*/ 40 h 80"/>
              <a:gd name="T22" fmla="*/ 0 w 80"/>
              <a:gd name="T23" fmla="*/ 4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" h="80">
                <a:moveTo>
                  <a:pt x="0" y="40"/>
                </a:moveTo>
                <a:cubicBezTo>
                  <a:pt x="0" y="18"/>
                  <a:pt x="18" y="0"/>
                  <a:pt x="40" y="0"/>
                </a:cubicBezTo>
                <a:cubicBezTo>
                  <a:pt x="40" y="0"/>
                  <a:pt x="40" y="0"/>
                  <a:pt x="40" y="0"/>
                </a:cubicBezTo>
                <a:lnTo>
                  <a:pt x="40" y="0"/>
                </a:lnTo>
                <a:cubicBezTo>
                  <a:pt x="63" y="0"/>
                  <a:pt x="80" y="18"/>
                  <a:pt x="80" y="40"/>
                </a:cubicBezTo>
                <a:cubicBezTo>
                  <a:pt x="80" y="40"/>
                  <a:pt x="80" y="40"/>
                  <a:pt x="80" y="40"/>
                </a:cubicBezTo>
                <a:lnTo>
                  <a:pt x="80" y="40"/>
                </a:lnTo>
                <a:cubicBezTo>
                  <a:pt x="80" y="63"/>
                  <a:pt x="63" y="80"/>
                  <a:pt x="40" y="80"/>
                </a:cubicBezTo>
                <a:cubicBezTo>
                  <a:pt x="40" y="80"/>
                  <a:pt x="40" y="80"/>
                  <a:pt x="40" y="80"/>
                </a:cubicBezTo>
                <a:lnTo>
                  <a:pt x="40" y="80"/>
                </a:lnTo>
                <a:cubicBezTo>
                  <a:pt x="18" y="80"/>
                  <a:pt x="0" y="63"/>
                  <a:pt x="0" y="40"/>
                </a:cubicBezTo>
                <a:cubicBezTo>
                  <a:pt x="0" y="40"/>
                  <a:pt x="0" y="40"/>
                  <a:pt x="0" y="40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6"/>
          <p:cNvSpPr>
            <a:spLocks noEditPoints="1"/>
          </p:cNvSpPr>
          <p:nvPr/>
        </p:nvSpPr>
        <p:spPr bwMode="auto">
          <a:xfrm>
            <a:off x="3314700" y="2727032"/>
            <a:ext cx="87313" cy="87313"/>
          </a:xfrm>
          <a:custGeom>
            <a:avLst/>
            <a:gdLst>
              <a:gd name="T0" fmla="*/ 1 w 129"/>
              <a:gd name="T1" fmla="*/ 60 h 129"/>
              <a:gd name="T2" fmla="*/ 8 w 129"/>
              <a:gd name="T3" fmla="*/ 34 h 129"/>
              <a:gd name="T4" fmla="*/ 22 w 129"/>
              <a:gd name="T5" fmla="*/ 17 h 129"/>
              <a:gd name="T6" fmla="*/ 44 w 129"/>
              <a:gd name="T7" fmla="*/ 4 h 129"/>
              <a:gd name="T8" fmla="*/ 69 w 129"/>
              <a:gd name="T9" fmla="*/ 1 h 129"/>
              <a:gd name="T10" fmla="*/ 94 w 129"/>
              <a:gd name="T11" fmla="*/ 8 h 129"/>
              <a:gd name="T12" fmla="*/ 113 w 129"/>
              <a:gd name="T13" fmla="*/ 23 h 129"/>
              <a:gd name="T14" fmla="*/ 125 w 129"/>
              <a:gd name="T15" fmla="*/ 44 h 129"/>
              <a:gd name="T16" fmla="*/ 128 w 129"/>
              <a:gd name="T17" fmla="*/ 69 h 129"/>
              <a:gd name="T18" fmla="*/ 122 w 129"/>
              <a:gd name="T19" fmla="*/ 93 h 129"/>
              <a:gd name="T20" fmla="*/ 106 w 129"/>
              <a:gd name="T21" fmla="*/ 114 h 129"/>
              <a:gd name="T22" fmla="*/ 85 w 129"/>
              <a:gd name="T23" fmla="*/ 125 h 129"/>
              <a:gd name="T24" fmla="*/ 60 w 129"/>
              <a:gd name="T25" fmla="*/ 128 h 129"/>
              <a:gd name="T26" fmla="*/ 35 w 129"/>
              <a:gd name="T27" fmla="*/ 121 h 129"/>
              <a:gd name="T28" fmla="*/ 17 w 129"/>
              <a:gd name="T29" fmla="*/ 107 h 129"/>
              <a:gd name="T30" fmla="*/ 4 w 129"/>
              <a:gd name="T31" fmla="*/ 85 h 129"/>
              <a:gd name="T32" fmla="*/ 51 w 129"/>
              <a:gd name="T33" fmla="*/ 76 h 129"/>
              <a:gd name="T34" fmla="*/ 56 w 129"/>
              <a:gd name="T35" fmla="*/ 80 h 129"/>
              <a:gd name="T36" fmla="*/ 62 w 129"/>
              <a:gd name="T37" fmla="*/ 81 h 129"/>
              <a:gd name="T38" fmla="*/ 69 w 129"/>
              <a:gd name="T39" fmla="*/ 81 h 129"/>
              <a:gd name="T40" fmla="*/ 76 w 129"/>
              <a:gd name="T41" fmla="*/ 78 h 129"/>
              <a:gd name="T42" fmla="*/ 81 w 129"/>
              <a:gd name="T43" fmla="*/ 73 h 129"/>
              <a:gd name="T44" fmla="*/ 81 w 129"/>
              <a:gd name="T45" fmla="*/ 68 h 129"/>
              <a:gd name="T46" fmla="*/ 81 w 129"/>
              <a:gd name="T47" fmla="*/ 60 h 129"/>
              <a:gd name="T48" fmla="*/ 78 w 129"/>
              <a:gd name="T49" fmla="*/ 53 h 129"/>
              <a:gd name="T50" fmla="*/ 73 w 129"/>
              <a:gd name="T51" fmla="*/ 50 h 129"/>
              <a:gd name="T52" fmla="*/ 67 w 129"/>
              <a:gd name="T53" fmla="*/ 47 h 129"/>
              <a:gd name="T54" fmla="*/ 60 w 129"/>
              <a:gd name="T55" fmla="*/ 48 h 129"/>
              <a:gd name="T56" fmla="*/ 53 w 129"/>
              <a:gd name="T57" fmla="*/ 51 h 129"/>
              <a:gd name="T58" fmla="*/ 51 w 129"/>
              <a:gd name="T59" fmla="*/ 56 h 129"/>
              <a:gd name="T60" fmla="*/ 47 w 129"/>
              <a:gd name="T61" fmla="*/ 63 h 129"/>
              <a:gd name="T62" fmla="*/ 48 w 129"/>
              <a:gd name="T63" fmla="*/ 69 h 129"/>
              <a:gd name="T64" fmla="*/ 51 w 129"/>
              <a:gd name="T65" fmla="*/ 76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9" h="129">
                <a:moveTo>
                  <a:pt x="1" y="69"/>
                </a:moveTo>
                <a:cubicBezTo>
                  <a:pt x="0" y="66"/>
                  <a:pt x="0" y="63"/>
                  <a:pt x="1" y="60"/>
                </a:cubicBezTo>
                <a:lnTo>
                  <a:pt x="4" y="44"/>
                </a:lnTo>
                <a:cubicBezTo>
                  <a:pt x="5" y="40"/>
                  <a:pt x="6" y="37"/>
                  <a:pt x="8" y="34"/>
                </a:cubicBezTo>
                <a:lnTo>
                  <a:pt x="17" y="22"/>
                </a:lnTo>
                <a:cubicBezTo>
                  <a:pt x="19" y="20"/>
                  <a:pt x="20" y="19"/>
                  <a:pt x="22" y="17"/>
                </a:cubicBezTo>
                <a:lnTo>
                  <a:pt x="34" y="8"/>
                </a:lnTo>
                <a:cubicBezTo>
                  <a:pt x="37" y="6"/>
                  <a:pt x="40" y="5"/>
                  <a:pt x="44" y="4"/>
                </a:cubicBezTo>
                <a:lnTo>
                  <a:pt x="60" y="1"/>
                </a:lnTo>
                <a:cubicBezTo>
                  <a:pt x="63" y="0"/>
                  <a:pt x="66" y="0"/>
                  <a:pt x="69" y="1"/>
                </a:cubicBezTo>
                <a:lnTo>
                  <a:pt x="85" y="4"/>
                </a:lnTo>
                <a:cubicBezTo>
                  <a:pt x="88" y="5"/>
                  <a:pt x="91" y="6"/>
                  <a:pt x="94" y="8"/>
                </a:cubicBezTo>
                <a:lnTo>
                  <a:pt x="107" y="17"/>
                </a:lnTo>
                <a:cubicBezTo>
                  <a:pt x="110" y="18"/>
                  <a:pt x="112" y="21"/>
                  <a:pt x="113" y="23"/>
                </a:cubicBezTo>
                <a:lnTo>
                  <a:pt x="121" y="35"/>
                </a:lnTo>
                <a:cubicBezTo>
                  <a:pt x="123" y="38"/>
                  <a:pt x="124" y="41"/>
                  <a:pt x="125" y="44"/>
                </a:cubicBezTo>
                <a:lnTo>
                  <a:pt x="128" y="60"/>
                </a:lnTo>
                <a:cubicBezTo>
                  <a:pt x="129" y="63"/>
                  <a:pt x="129" y="66"/>
                  <a:pt x="128" y="69"/>
                </a:cubicBezTo>
                <a:lnTo>
                  <a:pt x="125" y="85"/>
                </a:lnTo>
                <a:cubicBezTo>
                  <a:pt x="125" y="88"/>
                  <a:pt x="123" y="91"/>
                  <a:pt x="122" y="93"/>
                </a:cubicBezTo>
                <a:lnTo>
                  <a:pt x="114" y="106"/>
                </a:lnTo>
                <a:cubicBezTo>
                  <a:pt x="112" y="109"/>
                  <a:pt x="109" y="112"/>
                  <a:pt x="106" y="114"/>
                </a:cubicBezTo>
                <a:lnTo>
                  <a:pt x="93" y="122"/>
                </a:lnTo>
                <a:cubicBezTo>
                  <a:pt x="91" y="123"/>
                  <a:pt x="88" y="125"/>
                  <a:pt x="85" y="125"/>
                </a:cubicBezTo>
                <a:lnTo>
                  <a:pt x="69" y="128"/>
                </a:lnTo>
                <a:cubicBezTo>
                  <a:pt x="66" y="129"/>
                  <a:pt x="63" y="129"/>
                  <a:pt x="60" y="128"/>
                </a:cubicBezTo>
                <a:lnTo>
                  <a:pt x="44" y="125"/>
                </a:lnTo>
                <a:cubicBezTo>
                  <a:pt x="41" y="124"/>
                  <a:pt x="38" y="123"/>
                  <a:pt x="35" y="121"/>
                </a:cubicBezTo>
                <a:lnTo>
                  <a:pt x="23" y="113"/>
                </a:lnTo>
                <a:cubicBezTo>
                  <a:pt x="21" y="112"/>
                  <a:pt x="18" y="110"/>
                  <a:pt x="17" y="107"/>
                </a:cubicBezTo>
                <a:lnTo>
                  <a:pt x="8" y="94"/>
                </a:lnTo>
                <a:cubicBezTo>
                  <a:pt x="6" y="91"/>
                  <a:pt x="4" y="88"/>
                  <a:pt x="4" y="85"/>
                </a:cubicBezTo>
                <a:lnTo>
                  <a:pt x="1" y="69"/>
                </a:lnTo>
                <a:close/>
                <a:moveTo>
                  <a:pt x="51" y="76"/>
                </a:moveTo>
                <a:lnTo>
                  <a:pt x="47" y="67"/>
                </a:lnTo>
                <a:lnTo>
                  <a:pt x="56" y="80"/>
                </a:lnTo>
                <a:lnTo>
                  <a:pt x="50" y="73"/>
                </a:lnTo>
                <a:lnTo>
                  <a:pt x="62" y="81"/>
                </a:lnTo>
                <a:lnTo>
                  <a:pt x="53" y="78"/>
                </a:lnTo>
                <a:lnTo>
                  <a:pt x="69" y="81"/>
                </a:lnTo>
                <a:lnTo>
                  <a:pt x="60" y="81"/>
                </a:lnTo>
                <a:lnTo>
                  <a:pt x="76" y="78"/>
                </a:lnTo>
                <a:lnTo>
                  <a:pt x="68" y="81"/>
                </a:lnTo>
                <a:lnTo>
                  <a:pt x="81" y="73"/>
                </a:lnTo>
                <a:lnTo>
                  <a:pt x="73" y="81"/>
                </a:lnTo>
                <a:lnTo>
                  <a:pt x="81" y="68"/>
                </a:lnTo>
                <a:lnTo>
                  <a:pt x="78" y="76"/>
                </a:lnTo>
                <a:lnTo>
                  <a:pt x="81" y="60"/>
                </a:lnTo>
                <a:lnTo>
                  <a:pt x="81" y="69"/>
                </a:lnTo>
                <a:lnTo>
                  <a:pt x="78" y="53"/>
                </a:lnTo>
                <a:lnTo>
                  <a:pt x="81" y="62"/>
                </a:lnTo>
                <a:lnTo>
                  <a:pt x="73" y="50"/>
                </a:lnTo>
                <a:lnTo>
                  <a:pt x="80" y="56"/>
                </a:lnTo>
                <a:lnTo>
                  <a:pt x="67" y="47"/>
                </a:lnTo>
                <a:lnTo>
                  <a:pt x="76" y="51"/>
                </a:lnTo>
                <a:lnTo>
                  <a:pt x="60" y="48"/>
                </a:lnTo>
                <a:lnTo>
                  <a:pt x="69" y="48"/>
                </a:lnTo>
                <a:lnTo>
                  <a:pt x="53" y="51"/>
                </a:lnTo>
                <a:lnTo>
                  <a:pt x="63" y="47"/>
                </a:lnTo>
                <a:lnTo>
                  <a:pt x="51" y="56"/>
                </a:lnTo>
                <a:lnTo>
                  <a:pt x="56" y="51"/>
                </a:lnTo>
                <a:lnTo>
                  <a:pt x="47" y="63"/>
                </a:lnTo>
                <a:lnTo>
                  <a:pt x="51" y="53"/>
                </a:lnTo>
                <a:lnTo>
                  <a:pt x="48" y="69"/>
                </a:lnTo>
                <a:lnTo>
                  <a:pt x="48" y="60"/>
                </a:lnTo>
                <a:lnTo>
                  <a:pt x="51" y="76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7"/>
          <p:cNvSpPr>
            <a:spLocks/>
          </p:cNvSpPr>
          <p:nvPr/>
        </p:nvSpPr>
        <p:spPr bwMode="auto">
          <a:xfrm>
            <a:off x="2109788" y="3663657"/>
            <a:ext cx="198438" cy="95250"/>
          </a:xfrm>
          <a:custGeom>
            <a:avLst/>
            <a:gdLst>
              <a:gd name="T0" fmla="*/ 3 w 125"/>
              <a:gd name="T1" fmla="*/ 0 h 60"/>
              <a:gd name="T2" fmla="*/ 125 w 125"/>
              <a:gd name="T3" fmla="*/ 54 h 60"/>
              <a:gd name="T4" fmla="*/ 122 w 125"/>
              <a:gd name="T5" fmla="*/ 60 h 60"/>
              <a:gd name="T6" fmla="*/ 0 w 125"/>
              <a:gd name="T7" fmla="*/ 7 h 60"/>
              <a:gd name="T8" fmla="*/ 3 w 125"/>
              <a:gd name="T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" h="60">
                <a:moveTo>
                  <a:pt x="3" y="0"/>
                </a:moveTo>
                <a:lnTo>
                  <a:pt x="125" y="54"/>
                </a:lnTo>
                <a:lnTo>
                  <a:pt x="122" y="60"/>
                </a:lnTo>
                <a:lnTo>
                  <a:pt x="0" y="7"/>
                </a:lnTo>
                <a:lnTo>
                  <a:pt x="3" y="0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38"/>
          <p:cNvSpPr>
            <a:spLocks/>
          </p:cNvSpPr>
          <p:nvPr/>
        </p:nvSpPr>
        <p:spPr bwMode="auto">
          <a:xfrm>
            <a:off x="2109788" y="3663657"/>
            <a:ext cx="198438" cy="95250"/>
          </a:xfrm>
          <a:custGeom>
            <a:avLst/>
            <a:gdLst>
              <a:gd name="T0" fmla="*/ 0 w 125"/>
              <a:gd name="T1" fmla="*/ 54 h 60"/>
              <a:gd name="T2" fmla="*/ 122 w 125"/>
              <a:gd name="T3" fmla="*/ 0 h 60"/>
              <a:gd name="T4" fmla="*/ 125 w 125"/>
              <a:gd name="T5" fmla="*/ 7 h 60"/>
              <a:gd name="T6" fmla="*/ 3 w 125"/>
              <a:gd name="T7" fmla="*/ 60 h 60"/>
              <a:gd name="T8" fmla="*/ 0 w 125"/>
              <a:gd name="T9" fmla="*/ 54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" h="60">
                <a:moveTo>
                  <a:pt x="0" y="54"/>
                </a:moveTo>
                <a:lnTo>
                  <a:pt x="122" y="0"/>
                </a:lnTo>
                <a:lnTo>
                  <a:pt x="125" y="7"/>
                </a:lnTo>
                <a:lnTo>
                  <a:pt x="3" y="60"/>
                </a:lnTo>
                <a:lnTo>
                  <a:pt x="0" y="54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5"/>
          <p:cNvSpPr>
            <a:spLocks noEditPoints="1"/>
          </p:cNvSpPr>
          <p:nvPr/>
        </p:nvSpPr>
        <p:spPr bwMode="auto">
          <a:xfrm>
            <a:off x="2093913" y="3293770"/>
            <a:ext cx="201613" cy="379413"/>
          </a:xfrm>
          <a:custGeom>
            <a:avLst/>
            <a:gdLst>
              <a:gd name="T0" fmla="*/ 116 w 297"/>
              <a:gd name="T1" fmla="*/ 559 h 559"/>
              <a:gd name="T2" fmla="*/ 116 w 297"/>
              <a:gd name="T3" fmla="*/ 64 h 559"/>
              <a:gd name="T4" fmla="*/ 180 w 297"/>
              <a:gd name="T5" fmla="*/ 64 h 559"/>
              <a:gd name="T6" fmla="*/ 180 w 297"/>
              <a:gd name="T7" fmla="*/ 559 h 559"/>
              <a:gd name="T8" fmla="*/ 116 w 297"/>
              <a:gd name="T9" fmla="*/ 559 h 559"/>
              <a:gd name="T10" fmla="*/ 9 w 297"/>
              <a:gd name="T11" fmla="*/ 240 h 559"/>
              <a:gd name="T12" fmla="*/ 148 w 297"/>
              <a:gd name="T13" fmla="*/ 0 h 559"/>
              <a:gd name="T14" fmla="*/ 288 w 297"/>
              <a:gd name="T15" fmla="*/ 240 h 559"/>
              <a:gd name="T16" fmla="*/ 277 w 297"/>
              <a:gd name="T17" fmla="*/ 283 h 559"/>
              <a:gd name="T18" fmla="*/ 233 w 297"/>
              <a:gd name="T19" fmla="*/ 272 h 559"/>
              <a:gd name="T20" fmla="*/ 121 w 297"/>
              <a:gd name="T21" fmla="*/ 80 h 559"/>
              <a:gd name="T22" fmla="*/ 176 w 297"/>
              <a:gd name="T23" fmla="*/ 80 h 559"/>
              <a:gd name="T24" fmla="*/ 64 w 297"/>
              <a:gd name="T25" fmla="*/ 272 h 559"/>
              <a:gd name="T26" fmla="*/ 20 w 297"/>
              <a:gd name="T27" fmla="*/ 283 h 559"/>
              <a:gd name="T28" fmla="*/ 9 w 297"/>
              <a:gd name="T29" fmla="*/ 24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7" h="559">
                <a:moveTo>
                  <a:pt x="116" y="559"/>
                </a:moveTo>
                <a:lnTo>
                  <a:pt x="116" y="64"/>
                </a:lnTo>
                <a:lnTo>
                  <a:pt x="180" y="64"/>
                </a:lnTo>
                <a:lnTo>
                  <a:pt x="180" y="559"/>
                </a:lnTo>
                <a:lnTo>
                  <a:pt x="116" y="559"/>
                </a:lnTo>
                <a:close/>
                <a:moveTo>
                  <a:pt x="9" y="240"/>
                </a:moveTo>
                <a:lnTo>
                  <a:pt x="148" y="0"/>
                </a:lnTo>
                <a:lnTo>
                  <a:pt x="288" y="240"/>
                </a:lnTo>
                <a:cubicBezTo>
                  <a:pt x="297" y="255"/>
                  <a:pt x="292" y="275"/>
                  <a:pt x="277" y="283"/>
                </a:cubicBezTo>
                <a:cubicBezTo>
                  <a:pt x="261" y="292"/>
                  <a:pt x="242" y="287"/>
                  <a:pt x="233" y="272"/>
                </a:cubicBezTo>
                <a:lnTo>
                  <a:pt x="121" y="80"/>
                </a:lnTo>
                <a:lnTo>
                  <a:pt x="176" y="80"/>
                </a:lnTo>
                <a:lnTo>
                  <a:pt x="64" y="272"/>
                </a:lnTo>
                <a:cubicBezTo>
                  <a:pt x="55" y="287"/>
                  <a:pt x="36" y="292"/>
                  <a:pt x="20" y="283"/>
                </a:cubicBezTo>
                <a:cubicBezTo>
                  <a:pt x="5" y="275"/>
                  <a:pt x="0" y="255"/>
                  <a:pt x="9" y="240"/>
                </a:cubicBezTo>
                <a:close/>
              </a:path>
            </a:pathLst>
          </a:custGeom>
          <a:solidFill>
            <a:srgbClr val="FF0000"/>
          </a:solidFill>
          <a:ln w="0" cap="flat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6"/>
          <p:cNvSpPr>
            <a:spLocks noEditPoints="1"/>
          </p:cNvSpPr>
          <p:nvPr/>
        </p:nvSpPr>
        <p:spPr bwMode="auto">
          <a:xfrm>
            <a:off x="3257550" y="2823870"/>
            <a:ext cx="201613" cy="381000"/>
          </a:xfrm>
          <a:custGeom>
            <a:avLst/>
            <a:gdLst>
              <a:gd name="T0" fmla="*/ 180 w 297"/>
              <a:gd name="T1" fmla="*/ 0 h 559"/>
              <a:gd name="T2" fmla="*/ 180 w 297"/>
              <a:gd name="T3" fmla="*/ 496 h 559"/>
              <a:gd name="T4" fmla="*/ 116 w 297"/>
              <a:gd name="T5" fmla="*/ 496 h 559"/>
              <a:gd name="T6" fmla="*/ 116 w 297"/>
              <a:gd name="T7" fmla="*/ 0 h 559"/>
              <a:gd name="T8" fmla="*/ 180 w 297"/>
              <a:gd name="T9" fmla="*/ 0 h 559"/>
              <a:gd name="T10" fmla="*/ 288 w 297"/>
              <a:gd name="T11" fmla="*/ 320 h 559"/>
              <a:gd name="T12" fmla="*/ 148 w 297"/>
              <a:gd name="T13" fmla="*/ 559 h 559"/>
              <a:gd name="T14" fmla="*/ 9 w 297"/>
              <a:gd name="T15" fmla="*/ 320 h 559"/>
              <a:gd name="T16" fmla="*/ 20 w 297"/>
              <a:gd name="T17" fmla="*/ 276 h 559"/>
              <a:gd name="T18" fmla="*/ 64 w 297"/>
              <a:gd name="T19" fmla="*/ 288 h 559"/>
              <a:gd name="T20" fmla="*/ 176 w 297"/>
              <a:gd name="T21" fmla="*/ 480 h 559"/>
              <a:gd name="T22" fmla="*/ 121 w 297"/>
              <a:gd name="T23" fmla="*/ 480 h 559"/>
              <a:gd name="T24" fmla="*/ 233 w 297"/>
              <a:gd name="T25" fmla="*/ 288 h 559"/>
              <a:gd name="T26" fmla="*/ 277 w 297"/>
              <a:gd name="T27" fmla="*/ 276 h 559"/>
              <a:gd name="T28" fmla="*/ 288 w 297"/>
              <a:gd name="T29" fmla="*/ 32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7" h="559">
                <a:moveTo>
                  <a:pt x="180" y="0"/>
                </a:moveTo>
                <a:lnTo>
                  <a:pt x="180" y="496"/>
                </a:lnTo>
                <a:lnTo>
                  <a:pt x="116" y="496"/>
                </a:lnTo>
                <a:lnTo>
                  <a:pt x="116" y="0"/>
                </a:lnTo>
                <a:lnTo>
                  <a:pt x="180" y="0"/>
                </a:lnTo>
                <a:close/>
                <a:moveTo>
                  <a:pt x="288" y="320"/>
                </a:moveTo>
                <a:lnTo>
                  <a:pt x="148" y="559"/>
                </a:lnTo>
                <a:lnTo>
                  <a:pt x="9" y="320"/>
                </a:lnTo>
                <a:cubicBezTo>
                  <a:pt x="0" y="305"/>
                  <a:pt x="5" y="285"/>
                  <a:pt x="20" y="276"/>
                </a:cubicBezTo>
                <a:cubicBezTo>
                  <a:pt x="36" y="267"/>
                  <a:pt x="55" y="272"/>
                  <a:pt x="64" y="288"/>
                </a:cubicBezTo>
                <a:lnTo>
                  <a:pt x="176" y="480"/>
                </a:lnTo>
                <a:lnTo>
                  <a:pt x="121" y="480"/>
                </a:lnTo>
                <a:lnTo>
                  <a:pt x="233" y="288"/>
                </a:lnTo>
                <a:cubicBezTo>
                  <a:pt x="242" y="272"/>
                  <a:pt x="261" y="267"/>
                  <a:pt x="277" y="276"/>
                </a:cubicBezTo>
                <a:cubicBezTo>
                  <a:pt x="292" y="285"/>
                  <a:pt x="297" y="305"/>
                  <a:pt x="288" y="320"/>
                </a:cubicBezTo>
                <a:close/>
              </a:path>
            </a:pathLst>
          </a:custGeom>
          <a:solidFill>
            <a:srgbClr val="FF0000"/>
          </a:solidFill>
          <a:ln w="0" cap="flat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61"/>
          <p:cNvSpPr>
            <a:spLocks noEditPoints="1"/>
          </p:cNvSpPr>
          <p:nvPr/>
        </p:nvSpPr>
        <p:spPr bwMode="auto">
          <a:xfrm>
            <a:off x="2674872" y="3225572"/>
            <a:ext cx="106114" cy="108000"/>
          </a:xfrm>
          <a:custGeom>
            <a:avLst/>
            <a:gdLst>
              <a:gd name="T0" fmla="*/ 1 w 129"/>
              <a:gd name="T1" fmla="*/ 62 h 113"/>
              <a:gd name="T2" fmla="*/ 1 w 129"/>
              <a:gd name="T3" fmla="*/ 51 h 113"/>
              <a:gd name="T4" fmla="*/ 4 w 129"/>
              <a:gd name="T5" fmla="*/ 39 h 113"/>
              <a:gd name="T6" fmla="*/ 10 w 129"/>
              <a:gd name="T7" fmla="*/ 28 h 113"/>
              <a:gd name="T8" fmla="*/ 19 w 129"/>
              <a:gd name="T9" fmla="*/ 18 h 113"/>
              <a:gd name="T10" fmla="*/ 28 w 129"/>
              <a:gd name="T11" fmla="*/ 12 h 113"/>
              <a:gd name="T12" fmla="*/ 56 w 129"/>
              <a:gd name="T13" fmla="*/ 2 h 113"/>
              <a:gd name="T14" fmla="*/ 72 w 129"/>
              <a:gd name="T15" fmla="*/ 2 h 113"/>
              <a:gd name="T16" fmla="*/ 101 w 129"/>
              <a:gd name="T17" fmla="*/ 12 h 113"/>
              <a:gd name="T18" fmla="*/ 112 w 129"/>
              <a:gd name="T19" fmla="*/ 19 h 113"/>
              <a:gd name="T20" fmla="*/ 120 w 129"/>
              <a:gd name="T21" fmla="*/ 29 h 113"/>
              <a:gd name="T22" fmla="*/ 125 w 129"/>
              <a:gd name="T23" fmla="*/ 39 h 113"/>
              <a:gd name="T24" fmla="*/ 128 w 129"/>
              <a:gd name="T25" fmla="*/ 51 h 113"/>
              <a:gd name="T26" fmla="*/ 128 w 129"/>
              <a:gd name="T27" fmla="*/ 62 h 113"/>
              <a:gd name="T28" fmla="*/ 125 w 129"/>
              <a:gd name="T29" fmla="*/ 75 h 113"/>
              <a:gd name="T30" fmla="*/ 120 w 129"/>
              <a:gd name="T31" fmla="*/ 84 h 113"/>
              <a:gd name="T32" fmla="*/ 112 w 129"/>
              <a:gd name="T33" fmla="*/ 94 h 113"/>
              <a:gd name="T34" fmla="*/ 101 w 129"/>
              <a:gd name="T35" fmla="*/ 102 h 113"/>
              <a:gd name="T36" fmla="*/ 72 w 129"/>
              <a:gd name="T37" fmla="*/ 111 h 113"/>
              <a:gd name="T38" fmla="*/ 57 w 129"/>
              <a:gd name="T39" fmla="*/ 111 h 113"/>
              <a:gd name="T40" fmla="*/ 29 w 129"/>
              <a:gd name="T41" fmla="*/ 102 h 113"/>
              <a:gd name="T42" fmla="*/ 19 w 129"/>
              <a:gd name="T43" fmla="*/ 96 h 113"/>
              <a:gd name="T44" fmla="*/ 10 w 129"/>
              <a:gd name="T45" fmla="*/ 86 h 113"/>
              <a:gd name="T46" fmla="*/ 4 w 129"/>
              <a:gd name="T47" fmla="*/ 75 h 113"/>
              <a:gd name="T48" fmla="*/ 1 w 129"/>
              <a:gd name="T49" fmla="*/ 62 h 113"/>
              <a:gd name="T50" fmla="*/ 51 w 129"/>
              <a:gd name="T51" fmla="*/ 64 h 113"/>
              <a:gd name="T52" fmla="*/ 45 w 129"/>
              <a:gd name="T53" fmla="*/ 53 h 113"/>
              <a:gd name="T54" fmla="*/ 54 w 129"/>
              <a:gd name="T55" fmla="*/ 63 h 113"/>
              <a:gd name="T56" fmla="*/ 44 w 129"/>
              <a:gd name="T57" fmla="*/ 57 h 113"/>
              <a:gd name="T58" fmla="*/ 72 w 129"/>
              <a:gd name="T59" fmla="*/ 66 h 113"/>
              <a:gd name="T60" fmla="*/ 57 w 129"/>
              <a:gd name="T61" fmla="*/ 66 h 113"/>
              <a:gd name="T62" fmla="*/ 86 w 129"/>
              <a:gd name="T63" fmla="*/ 57 h 113"/>
              <a:gd name="T64" fmla="*/ 75 w 129"/>
              <a:gd name="T65" fmla="*/ 64 h 113"/>
              <a:gd name="T66" fmla="*/ 83 w 129"/>
              <a:gd name="T67" fmla="*/ 54 h 113"/>
              <a:gd name="T68" fmla="*/ 78 w 129"/>
              <a:gd name="T69" fmla="*/ 64 h 113"/>
              <a:gd name="T70" fmla="*/ 81 w 129"/>
              <a:gd name="T71" fmla="*/ 51 h 113"/>
              <a:gd name="T72" fmla="*/ 81 w 129"/>
              <a:gd name="T73" fmla="*/ 62 h 113"/>
              <a:gd name="T74" fmla="*/ 78 w 129"/>
              <a:gd name="T75" fmla="*/ 50 h 113"/>
              <a:gd name="T76" fmla="*/ 83 w 129"/>
              <a:gd name="T77" fmla="*/ 59 h 113"/>
              <a:gd name="T78" fmla="*/ 75 w 129"/>
              <a:gd name="T79" fmla="*/ 49 h 113"/>
              <a:gd name="T80" fmla="*/ 86 w 129"/>
              <a:gd name="T81" fmla="*/ 57 h 113"/>
              <a:gd name="T82" fmla="*/ 57 w 129"/>
              <a:gd name="T83" fmla="*/ 47 h 113"/>
              <a:gd name="T84" fmla="*/ 73 w 129"/>
              <a:gd name="T85" fmla="*/ 47 h 113"/>
              <a:gd name="T86" fmla="*/ 45 w 129"/>
              <a:gd name="T87" fmla="*/ 57 h 113"/>
              <a:gd name="T88" fmla="*/ 54 w 129"/>
              <a:gd name="T89" fmla="*/ 51 h 113"/>
              <a:gd name="T90" fmla="*/ 45 w 129"/>
              <a:gd name="T91" fmla="*/ 61 h 113"/>
              <a:gd name="T92" fmla="*/ 51 w 129"/>
              <a:gd name="T93" fmla="*/ 50 h 113"/>
              <a:gd name="T94" fmla="*/ 48 w 129"/>
              <a:gd name="T95" fmla="*/ 62 h 113"/>
              <a:gd name="T96" fmla="*/ 48 w 129"/>
              <a:gd name="T97" fmla="*/ 51 h 113"/>
              <a:gd name="T98" fmla="*/ 51 w 129"/>
              <a:gd name="T99" fmla="*/ 64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9" h="113">
                <a:moveTo>
                  <a:pt x="1" y="62"/>
                </a:moveTo>
                <a:cubicBezTo>
                  <a:pt x="0" y="58"/>
                  <a:pt x="0" y="54"/>
                  <a:pt x="1" y="51"/>
                </a:cubicBezTo>
                <a:lnTo>
                  <a:pt x="4" y="39"/>
                </a:lnTo>
                <a:cubicBezTo>
                  <a:pt x="5" y="35"/>
                  <a:pt x="7" y="31"/>
                  <a:pt x="10" y="28"/>
                </a:cubicBezTo>
                <a:lnTo>
                  <a:pt x="19" y="18"/>
                </a:lnTo>
                <a:cubicBezTo>
                  <a:pt x="21" y="15"/>
                  <a:pt x="25" y="13"/>
                  <a:pt x="28" y="12"/>
                </a:cubicBezTo>
                <a:lnTo>
                  <a:pt x="56" y="2"/>
                </a:lnTo>
                <a:cubicBezTo>
                  <a:pt x="62" y="0"/>
                  <a:pt x="67" y="0"/>
                  <a:pt x="72" y="2"/>
                </a:cubicBezTo>
                <a:lnTo>
                  <a:pt x="101" y="12"/>
                </a:lnTo>
                <a:cubicBezTo>
                  <a:pt x="106" y="13"/>
                  <a:pt x="109" y="16"/>
                  <a:pt x="112" y="19"/>
                </a:cubicBezTo>
                <a:lnTo>
                  <a:pt x="120" y="29"/>
                </a:lnTo>
                <a:cubicBezTo>
                  <a:pt x="122" y="32"/>
                  <a:pt x="124" y="35"/>
                  <a:pt x="125" y="39"/>
                </a:cubicBezTo>
                <a:lnTo>
                  <a:pt x="128" y="51"/>
                </a:lnTo>
                <a:cubicBezTo>
                  <a:pt x="129" y="54"/>
                  <a:pt x="129" y="58"/>
                  <a:pt x="128" y="62"/>
                </a:cubicBezTo>
                <a:lnTo>
                  <a:pt x="125" y="75"/>
                </a:lnTo>
                <a:cubicBezTo>
                  <a:pt x="124" y="78"/>
                  <a:pt x="122" y="82"/>
                  <a:pt x="120" y="84"/>
                </a:cubicBezTo>
                <a:lnTo>
                  <a:pt x="112" y="94"/>
                </a:lnTo>
                <a:cubicBezTo>
                  <a:pt x="109" y="98"/>
                  <a:pt x="105" y="101"/>
                  <a:pt x="101" y="102"/>
                </a:cubicBezTo>
                <a:lnTo>
                  <a:pt x="72" y="111"/>
                </a:lnTo>
                <a:cubicBezTo>
                  <a:pt x="67" y="113"/>
                  <a:pt x="62" y="113"/>
                  <a:pt x="57" y="111"/>
                </a:cubicBezTo>
                <a:lnTo>
                  <a:pt x="29" y="102"/>
                </a:lnTo>
                <a:cubicBezTo>
                  <a:pt x="25" y="101"/>
                  <a:pt x="21" y="99"/>
                  <a:pt x="19" y="96"/>
                </a:cubicBezTo>
                <a:lnTo>
                  <a:pt x="10" y="86"/>
                </a:lnTo>
                <a:cubicBezTo>
                  <a:pt x="7" y="82"/>
                  <a:pt x="5" y="79"/>
                  <a:pt x="4" y="75"/>
                </a:cubicBezTo>
                <a:lnTo>
                  <a:pt x="1" y="62"/>
                </a:lnTo>
                <a:close/>
                <a:moveTo>
                  <a:pt x="51" y="64"/>
                </a:moveTo>
                <a:lnTo>
                  <a:pt x="45" y="53"/>
                </a:lnTo>
                <a:lnTo>
                  <a:pt x="54" y="63"/>
                </a:lnTo>
                <a:lnTo>
                  <a:pt x="44" y="57"/>
                </a:lnTo>
                <a:lnTo>
                  <a:pt x="72" y="66"/>
                </a:lnTo>
                <a:lnTo>
                  <a:pt x="57" y="66"/>
                </a:lnTo>
                <a:lnTo>
                  <a:pt x="86" y="57"/>
                </a:lnTo>
                <a:lnTo>
                  <a:pt x="75" y="64"/>
                </a:lnTo>
                <a:lnTo>
                  <a:pt x="83" y="54"/>
                </a:lnTo>
                <a:lnTo>
                  <a:pt x="78" y="64"/>
                </a:lnTo>
                <a:lnTo>
                  <a:pt x="81" y="51"/>
                </a:lnTo>
                <a:lnTo>
                  <a:pt x="81" y="62"/>
                </a:lnTo>
                <a:lnTo>
                  <a:pt x="78" y="50"/>
                </a:lnTo>
                <a:lnTo>
                  <a:pt x="83" y="59"/>
                </a:lnTo>
                <a:lnTo>
                  <a:pt x="75" y="49"/>
                </a:lnTo>
                <a:lnTo>
                  <a:pt x="86" y="57"/>
                </a:lnTo>
                <a:lnTo>
                  <a:pt x="57" y="47"/>
                </a:lnTo>
                <a:lnTo>
                  <a:pt x="73" y="47"/>
                </a:lnTo>
                <a:lnTo>
                  <a:pt x="45" y="57"/>
                </a:lnTo>
                <a:lnTo>
                  <a:pt x="54" y="51"/>
                </a:lnTo>
                <a:lnTo>
                  <a:pt x="45" y="61"/>
                </a:lnTo>
                <a:lnTo>
                  <a:pt x="51" y="50"/>
                </a:lnTo>
                <a:lnTo>
                  <a:pt x="48" y="62"/>
                </a:lnTo>
                <a:lnTo>
                  <a:pt x="48" y="51"/>
                </a:lnTo>
                <a:lnTo>
                  <a:pt x="51" y="64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264496" y="3642482"/>
            <a:ext cx="672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stator</a:t>
            </a:r>
            <a:endParaRPr 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2335121" y="2576941"/>
            <a:ext cx="610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rotor</a:t>
            </a:r>
            <a:endParaRPr lang="en-US" sz="1600" dirty="0"/>
          </a:p>
        </p:txBody>
      </p:sp>
      <p:sp>
        <p:nvSpPr>
          <p:cNvPr id="71" name="TextBox 70"/>
          <p:cNvSpPr txBox="1"/>
          <p:nvPr/>
        </p:nvSpPr>
        <p:spPr>
          <a:xfrm>
            <a:off x="2425805" y="3340200"/>
            <a:ext cx="77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rotation</a:t>
            </a:r>
          </a:p>
          <a:p>
            <a:pPr algn="ctr"/>
            <a:r>
              <a:rPr lang="en-AU" sz="1400" dirty="0"/>
              <a:t>axis</a:t>
            </a:r>
            <a:endParaRPr lang="en-US" sz="1400" dirty="0"/>
          </a:p>
        </p:txBody>
      </p:sp>
      <p:cxnSp>
        <p:nvCxnSpPr>
          <p:cNvPr id="75" name="Straight Connector 74"/>
          <p:cNvCxnSpPr>
            <a:endCxn id="83" idx="1"/>
          </p:cNvCxnSpPr>
          <p:nvPr/>
        </p:nvCxnSpPr>
        <p:spPr>
          <a:xfrm flipV="1">
            <a:off x="405562" y="1552207"/>
            <a:ext cx="1113400" cy="20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929515" y="1549185"/>
            <a:ext cx="438307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rot="5400000">
            <a:off x="719181" y="1784714"/>
            <a:ext cx="438307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633071"/>
              </p:ext>
            </p:extLst>
          </p:nvPr>
        </p:nvGraphicFramePr>
        <p:xfrm>
          <a:off x="1163218" y="1607253"/>
          <a:ext cx="127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5" name="Equation" r:id="rId3" imgW="126720" imgH="253800" progId="Equation.DSMT4">
                  <p:embed/>
                </p:oleObj>
              </mc:Choice>
              <mc:Fallback>
                <p:oleObj name="Equation" r:id="rId3" imgW="126720" imgH="253800" progId="Equation.DSMT4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3218" y="1607253"/>
                        <a:ext cx="127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070392"/>
              </p:ext>
            </p:extLst>
          </p:nvPr>
        </p:nvGraphicFramePr>
        <p:xfrm>
          <a:off x="2111952" y="1438651"/>
          <a:ext cx="152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" name="Equation" r:id="rId5" imgW="152280" imgH="291960" progId="Equation.DSMT4">
                  <p:embed/>
                </p:oleObj>
              </mc:Choice>
              <mc:Fallback>
                <p:oleObj name="Equation" r:id="rId5" imgW="152280" imgH="29196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1952" y="1438651"/>
                        <a:ext cx="1524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305928"/>
              </p:ext>
            </p:extLst>
          </p:nvPr>
        </p:nvGraphicFramePr>
        <p:xfrm>
          <a:off x="700049" y="1732220"/>
          <a:ext cx="1524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" name="Equation" r:id="rId7" imgW="152280" imgH="266400" progId="Equation.DSMT4">
                  <p:embed/>
                </p:oleObj>
              </mc:Choice>
              <mc:Fallback>
                <p:oleObj name="Equation" r:id="rId7" imgW="152280" imgH="266400" progId="Equation.DSMT4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0049" y="1732220"/>
                        <a:ext cx="1524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1518962" y="1382930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X</a:t>
            </a:r>
            <a:endParaRPr lang="en-US" dirty="0"/>
          </a:p>
        </p:txBody>
      </p:sp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800715"/>
              </p:ext>
            </p:extLst>
          </p:nvPr>
        </p:nvGraphicFramePr>
        <p:xfrm>
          <a:off x="2028209" y="2965201"/>
          <a:ext cx="317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" name="Equation" r:id="rId9" imgW="317160" imgH="304560" progId="Equation.DSMT4">
                  <p:embed/>
                </p:oleObj>
              </mc:Choice>
              <mc:Fallback>
                <p:oleObj name="Equation" r:id="rId9" imgW="317160" imgH="304560" progId="Equation.DSMT4">
                  <p:embed/>
                  <p:pic>
                    <p:nvPicPr>
                      <p:cNvPr id="66" name="Object 6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28209" y="2965201"/>
                        <a:ext cx="317500" cy="304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185296"/>
              </p:ext>
            </p:extLst>
          </p:nvPr>
        </p:nvGraphicFramePr>
        <p:xfrm>
          <a:off x="3525838" y="3305175"/>
          <a:ext cx="330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" name="Equation" r:id="rId11" imgW="330120" imgH="304560" progId="Equation.DSMT4">
                  <p:embed/>
                </p:oleObj>
              </mc:Choice>
              <mc:Fallback>
                <p:oleObj name="Equation" r:id="rId11" imgW="330120" imgH="304560" progId="Equation.DSMT4">
                  <p:embed/>
                  <p:pic>
                    <p:nvPicPr>
                      <p:cNvPr id="67" name="Object 6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25838" y="3305175"/>
                        <a:ext cx="330200" cy="304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86"/>
          <p:cNvSpPr txBox="1"/>
          <p:nvPr/>
        </p:nvSpPr>
        <p:spPr>
          <a:xfrm>
            <a:off x="923217" y="1996308"/>
            <a:ext cx="280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Z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36880" y="1435833"/>
            <a:ext cx="1018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out of page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09646" y="3944767"/>
            <a:ext cx="111434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AU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AU" sz="1400" dirty="0"/>
              <a:t> into page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2706674" y="2321266"/>
            <a:ext cx="11335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AU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en-AU" sz="1400" dirty="0"/>
              <a:t> into page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318654" y="2903157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i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AU" sz="1600" b="1" i="1" baseline="-25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stator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628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1596" y="403041"/>
            <a:ext cx="1424018" cy="1628287"/>
            <a:chOff x="211596" y="403041"/>
            <a:chExt cx="1424018" cy="1628287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23716" y="536549"/>
              <a:ext cx="0" cy="7481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16200000">
              <a:off x="1187713" y="900547"/>
              <a:ext cx="0" cy="7481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370294" y="1284694"/>
              <a:ext cx="445868" cy="42319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23716" y="1269580"/>
              <a:ext cx="438307" cy="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6200000" flipV="1">
              <a:off x="605823" y="1059243"/>
              <a:ext cx="438307" cy="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445864" y="1277137"/>
              <a:ext cx="377852" cy="347623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35138049"/>
                </p:ext>
              </p:extLst>
            </p:nvPr>
          </p:nvGraphicFramePr>
          <p:xfrm>
            <a:off x="974292" y="1312535"/>
            <a:ext cx="1270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98" name="Equation" r:id="rId3" imgW="126720" imgH="253800" progId="Equation.DSMT4">
                    <p:embed/>
                  </p:oleObj>
                </mc:Choice>
                <mc:Fallback>
                  <p:oleObj name="Equation" r:id="rId3" imgW="126720" imgH="253800" progId="Equation.DSMT4">
                    <p:embed/>
                    <p:pic>
                      <p:nvPicPr>
                        <p:cNvPr id="26" name="Object 2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74292" y="1312535"/>
                          <a:ext cx="1270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1511911"/>
                </p:ext>
              </p:extLst>
            </p:nvPr>
          </p:nvGraphicFramePr>
          <p:xfrm>
            <a:off x="608104" y="796309"/>
            <a:ext cx="152400" cy="29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99" name="Equation" r:id="rId5" imgW="152280" imgH="291960" progId="Equation.DSMT4">
                    <p:embed/>
                  </p:oleObj>
                </mc:Choice>
                <mc:Fallback>
                  <p:oleObj name="Equation" r:id="rId5" imgW="152280" imgH="291960" progId="Equation.DSMT4">
                    <p:embed/>
                    <p:pic>
                      <p:nvPicPr>
                        <p:cNvPr id="27" name="Object 2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08104" y="796309"/>
                          <a:ext cx="152400" cy="292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87676446"/>
                </p:ext>
              </p:extLst>
            </p:nvPr>
          </p:nvGraphicFramePr>
          <p:xfrm>
            <a:off x="367539" y="1263690"/>
            <a:ext cx="15240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00" name="Equation" r:id="rId7" imgW="152280" imgH="266400" progId="Equation.DSMT4">
                    <p:embed/>
                  </p:oleObj>
                </mc:Choice>
                <mc:Fallback>
                  <p:oleObj name="Equation" r:id="rId7" imgW="152280" imgH="266400" progId="Equation.DSMT4">
                    <p:embed/>
                    <p:pic>
                      <p:nvPicPr>
                        <p:cNvPr id="28" name="Object 2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67539" y="1263690"/>
                          <a:ext cx="152400" cy="266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1345150" y="1239352"/>
              <a:ext cx="2904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X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6853" y="403041"/>
              <a:ext cx="2904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Y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1596" y="1692774"/>
              <a:ext cx="2808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Z</a:t>
              </a:r>
              <a:endParaRPr lang="en-US" sz="1600" dirty="0"/>
            </a:p>
          </p:txBody>
        </p:sp>
      </p:grpSp>
      <p:sp>
        <p:nvSpPr>
          <p:cNvPr id="17" name="Oval 16"/>
          <p:cNvSpPr/>
          <p:nvPr/>
        </p:nvSpPr>
        <p:spPr>
          <a:xfrm>
            <a:off x="2002614" y="861501"/>
            <a:ext cx="256939" cy="25693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511503"/>
              </p:ext>
            </p:extLst>
          </p:nvPr>
        </p:nvGraphicFramePr>
        <p:xfrm>
          <a:off x="1713361" y="918677"/>
          <a:ext cx="1905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1" name="Equation" r:id="rId9" imgW="190440" imgH="164880" progId="Equation.DSMT4">
                  <p:embed/>
                </p:oleObj>
              </mc:Choice>
              <mc:Fallback>
                <p:oleObj name="Equation" r:id="rId9" imgW="19044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13361" y="918677"/>
                        <a:ext cx="1905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Arrow Connector 19"/>
          <p:cNvCxnSpPr/>
          <p:nvPr/>
        </p:nvCxnSpPr>
        <p:spPr>
          <a:xfrm flipH="1">
            <a:off x="2108412" y="1118440"/>
            <a:ext cx="0" cy="604562"/>
          </a:xfrm>
          <a:prstGeom prst="straightConnector1">
            <a:avLst/>
          </a:prstGeom>
          <a:ln w="381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835503"/>
              </p:ext>
            </p:extLst>
          </p:nvPr>
        </p:nvGraphicFramePr>
        <p:xfrm>
          <a:off x="1551200" y="1695214"/>
          <a:ext cx="10287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2" name="Equation" r:id="rId11" imgW="1028520" imgH="304560" progId="Equation.DSMT4">
                  <p:embed/>
                </p:oleObj>
              </mc:Choice>
              <mc:Fallback>
                <p:oleObj name="Equation" r:id="rId11" imgW="10285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51200" y="1695214"/>
                        <a:ext cx="10287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610732"/>
              </p:ext>
            </p:extLst>
          </p:nvPr>
        </p:nvGraphicFramePr>
        <p:xfrm>
          <a:off x="2801938" y="1392238"/>
          <a:ext cx="2184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3" name="Equation" r:id="rId13" imgW="2184120" imgH="609480" progId="Equation.DSMT4">
                  <p:embed/>
                </p:oleObj>
              </mc:Choice>
              <mc:Fallback>
                <p:oleObj name="Equation" r:id="rId13" imgW="218412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01938" y="1392238"/>
                        <a:ext cx="2184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801282"/>
              </p:ext>
            </p:extLst>
          </p:nvPr>
        </p:nvGraphicFramePr>
        <p:xfrm>
          <a:off x="3059113" y="569913"/>
          <a:ext cx="1625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4" name="Equation" r:id="rId15" imgW="1625400" imgH="634680" progId="Equation.DSMT4">
                  <p:embed/>
                </p:oleObj>
              </mc:Choice>
              <mc:Fallback>
                <p:oleObj name="Equation" r:id="rId15" imgW="162540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059113" y="569913"/>
                        <a:ext cx="16256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/>
        </p:nvSpPr>
        <p:spPr>
          <a:xfrm>
            <a:off x="3030367" y="2304893"/>
            <a:ext cx="1231795" cy="78593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030367" y="2304893"/>
            <a:ext cx="1254466" cy="78593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045481" y="3090823"/>
            <a:ext cx="1239352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037924" y="2297336"/>
            <a:ext cx="0" cy="80860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052388"/>
              </p:ext>
            </p:extLst>
          </p:nvPr>
        </p:nvGraphicFramePr>
        <p:xfrm>
          <a:off x="4347140" y="2177971"/>
          <a:ext cx="152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5" name="Equation" r:id="rId17" imgW="152280" imgH="215640" progId="Equation.DSMT4">
                  <p:embed/>
                </p:oleObj>
              </mc:Choice>
              <mc:Fallback>
                <p:oleObj name="Equation" r:id="rId17" imgW="1522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347140" y="2177971"/>
                        <a:ext cx="152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54577"/>
              </p:ext>
            </p:extLst>
          </p:nvPr>
        </p:nvGraphicFramePr>
        <p:xfrm>
          <a:off x="3200151" y="3151305"/>
          <a:ext cx="965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6" name="Equation" r:id="rId19" imgW="965160" imgH="279360" progId="Equation.DSMT4">
                  <p:embed/>
                </p:oleObj>
              </mc:Choice>
              <mc:Fallback>
                <p:oleObj name="Equation" r:id="rId19" imgW="965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200151" y="3151305"/>
                        <a:ext cx="965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819526"/>
              </p:ext>
            </p:extLst>
          </p:nvPr>
        </p:nvGraphicFramePr>
        <p:xfrm>
          <a:off x="2284596" y="2586943"/>
          <a:ext cx="635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7" name="Equation" r:id="rId21" imgW="634680" imgH="304560" progId="Equation.DSMT4">
                  <p:embed/>
                </p:oleObj>
              </mc:Choice>
              <mc:Fallback>
                <p:oleObj name="Equation" r:id="rId21" imgW="634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284596" y="2586943"/>
                        <a:ext cx="635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808099"/>
              </p:ext>
            </p:extLst>
          </p:nvPr>
        </p:nvGraphicFramePr>
        <p:xfrm>
          <a:off x="3364726" y="2864454"/>
          <a:ext cx="152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8" name="Equation" r:id="rId23" imgW="152280" imgH="203040" progId="Equation.DSMT4">
                  <p:embed/>
                </p:oleObj>
              </mc:Choice>
              <mc:Fallback>
                <p:oleObj name="Equation" r:id="rId23" imgW="152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64726" y="2864454"/>
                        <a:ext cx="152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Freeform: Shape 41"/>
          <p:cNvSpPr/>
          <p:nvPr/>
        </p:nvSpPr>
        <p:spPr>
          <a:xfrm>
            <a:off x="3498902" y="2803656"/>
            <a:ext cx="147275" cy="279610"/>
          </a:xfrm>
          <a:custGeom>
            <a:avLst/>
            <a:gdLst>
              <a:gd name="connsiteX0" fmla="*/ 0 w 147275"/>
              <a:gd name="connsiteY0" fmla="*/ 0 h 279610"/>
              <a:gd name="connsiteX1" fmla="*/ 143584 w 147275"/>
              <a:gd name="connsiteY1" fmla="*/ 120913 h 279610"/>
              <a:gd name="connsiteX2" fmla="*/ 90685 w 147275"/>
              <a:gd name="connsiteY2" fmla="*/ 279610 h 27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275" h="279610">
                <a:moveTo>
                  <a:pt x="0" y="0"/>
                </a:moveTo>
                <a:cubicBezTo>
                  <a:pt x="64235" y="37155"/>
                  <a:pt x="128470" y="74311"/>
                  <a:pt x="143584" y="120913"/>
                </a:cubicBezTo>
                <a:cubicBezTo>
                  <a:pt x="158698" y="167515"/>
                  <a:pt x="124691" y="223562"/>
                  <a:pt x="90685" y="279610"/>
                </a:cubicBez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54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23716" y="536549"/>
            <a:ext cx="0" cy="7481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>
            <a:off x="1187713" y="900547"/>
            <a:ext cx="0" cy="7481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70294" y="1284694"/>
            <a:ext cx="445868" cy="4231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23716" y="1269580"/>
            <a:ext cx="438307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6200000" flipV="1">
            <a:off x="605823" y="1059243"/>
            <a:ext cx="438307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45864" y="1277137"/>
            <a:ext cx="377852" cy="347623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974292" y="1312535"/>
          <a:ext cx="127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3" name="Equation" r:id="rId3" imgW="126720" imgH="253800" progId="Equation.DSMT4">
                  <p:embed/>
                </p:oleObj>
              </mc:Choice>
              <mc:Fallback>
                <p:oleObj name="Equation" r:id="rId3" imgW="126720" imgH="2538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4292" y="1312535"/>
                        <a:ext cx="127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608104" y="796309"/>
          <a:ext cx="152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4" name="Equation" r:id="rId5" imgW="152280" imgH="291960" progId="Equation.DSMT4">
                  <p:embed/>
                </p:oleObj>
              </mc:Choice>
              <mc:Fallback>
                <p:oleObj name="Equation" r:id="rId5" imgW="152280" imgH="29196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8104" y="796309"/>
                        <a:ext cx="1524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67539" y="1263690"/>
          <a:ext cx="1524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5" name="Equation" r:id="rId7" imgW="152280" imgH="266400" progId="Equation.DSMT4">
                  <p:embed/>
                </p:oleObj>
              </mc:Choice>
              <mc:Fallback>
                <p:oleObj name="Equation" r:id="rId7" imgW="152280" imgH="2664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7539" y="1263690"/>
                        <a:ext cx="1524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345150" y="1239352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6853" y="403041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11596" y="1692774"/>
            <a:ext cx="280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Z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>
            <a:off x="1768347" y="1775898"/>
            <a:ext cx="256939" cy="25693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162908"/>
              </p:ext>
            </p:extLst>
          </p:nvPr>
        </p:nvGraphicFramePr>
        <p:xfrm>
          <a:off x="1479094" y="1833074"/>
          <a:ext cx="1905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6" name="Equation" r:id="rId9" imgW="190440" imgH="164880" progId="Equation.DSMT4">
                  <p:embed/>
                </p:oleObj>
              </mc:Choice>
              <mc:Fallback>
                <p:oleObj name="Equation" r:id="rId9" imgW="190440" imgH="16488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79094" y="1833074"/>
                        <a:ext cx="1905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Arrow Connector 19"/>
          <p:cNvCxnSpPr/>
          <p:nvPr/>
        </p:nvCxnSpPr>
        <p:spPr>
          <a:xfrm flipH="1">
            <a:off x="1889259" y="2032837"/>
            <a:ext cx="0" cy="604562"/>
          </a:xfrm>
          <a:prstGeom prst="straightConnector1">
            <a:avLst/>
          </a:prstGeom>
          <a:ln w="381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197921"/>
              </p:ext>
            </p:extLst>
          </p:nvPr>
        </p:nvGraphicFramePr>
        <p:xfrm>
          <a:off x="1329421" y="2609847"/>
          <a:ext cx="1003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7" name="Equation" r:id="rId11" imgW="1002960" imgH="304560" progId="Equation.DSMT4">
                  <p:embed/>
                </p:oleObj>
              </mc:Choice>
              <mc:Fallback>
                <p:oleObj name="Equation" r:id="rId11" imgW="1002960" imgH="30456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29421" y="2609847"/>
                        <a:ext cx="1003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2801938" y="1392238"/>
          <a:ext cx="2184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8" name="Equation" r:id="rId13" imgW="2184120" imgH="609480" progId="Equation.DSMT4">
                  <p:embed/>
                </p:oleObj>
              </mc:Choice>
              <mc:Fallback>
                <p:oleObj name="Equation" r:id="rId13" imgW="2184120" imgH="609480" progId="Equation.DSMT4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01938" y="1392238"/>
                        <a:ext cx="2184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604876"/>
              </p:ext>
            </p:extLst>
          </p:nvPr>
        </p:nvGraphicFramePr>
        <p:xfrm>
          <a:off x="1466365" y="2998972"/>
          <a:ext cx="18034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9" name="Equation" r:id="rId15" imgW="1803240" imgH="1066680" progId="Equation.DSMT4">
                  <p:embed/>
                </p:oleObj>
              </mc:Choice>
              <mc:Fallback>
                <p:oleObj name="Equation" r:id="rId15" imgW="1803240" imgH="1066680" progId="Equation.DSMT4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66365" y="2998972"/>
                        <a:ext cx="18034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/>
        </p:nvSpPr>
        <p:spPr>
          <a:xfrm>
            <a:off x="3468673" y="2304893"/>
            <a:ext cx="1231795" cy="78593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468673" y="2304893"/>
            <a:ext cx="1254466" cy="78593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483787" y="3090823"/>
            <a:ext cx="1239352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476230" y="2297336"/>
            <a:ext cx="0" cy="80860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165538"/>
              </p:ext>
            </p:extLst>
          </p:nvPr>
        </p:nvGraphicFramePr>
        <p:xfrm>
          <a:off x="4785446" y="2177971"/>
          <a:ext cx="152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0" name="Equation" r:id="rId17" imgW="152280" imgH="215640" progId="Equation.DSMT4">
                  <p:embed/>
                </p:oleObj>
              </mc:Choice>
              <mc:Fallback>
                <p:oleObj name="Equation" r:id="rId17" imgW="152280" imgH="215640" progId="Equation.DSMT4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785446" y="2177971"/>
                        <a:ext cx="152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052350"/>
              </p:ext>
            </p:extLst>
          </p:nvPr>
        </p:nvGraphicFramePr>
        <p:xfrm>
          <a:off x="3638457" y="3151305"/>
          <a:ext cx="965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1" name="Equation" r:id="rId19" imgW="965160" imgH="279360" progId="Equation.DSMT4">
                  <p:embed/>
                </p:oleObj>
              </mc:Choice>
              <mc:Fallback>
                <p:oleObj name="Equation" r:id="rId19" imgW="965160" imgH="279360" progId="Equation.DSMT4">
                  <p:embed/>
                  <p:pic>
                    <p:nvPicPr>
                      <p:cNvPr id="36" name="Object 3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638457" y="3151305"/>
                        <a:ext cx="965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823677"/>
              </p:ext>
            </p:extLst>
          </p:nvPr>
        </p:nvGraphicFramePr>
        <p:xfrm>
          <a:off x="2722902" y="2586943"/>
          <a:ext cx="635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2" name="Equation" r:id="rId21" imgW="634680" imgH="304560" progId="Equation.DSMT4">
                  <p:embed/>
                </p:oleObj>
              </mc:Choice>
              <mc:Fallback>
                <p:oleObj name="Equation" r:id="rId21" imgW="634680" imgH="304560" progId="Equation.DSMT4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722902" y="2586943"/>
                        <a:ext cx="635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815688"/>
              </p:ext>
            </p:extLst>
          </p:nvPr>
        </p:nvGraphicFramePr>
        <p:xfrm>
          <a:off x="3803032" y="2864454"/>
          <a:ext cx="152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3" name="Equation" r:id="rId23" imgW="152280" imgH="203040" progId="Equation.DSMT4">
                  <p:embed/>
                </p:oleObj>
              </mc:Choice>
              <mc:Fallback>
                <p:oleObj name="Equation" r:id="rId23" imgW="152280" imgH="203040" progId="Equation.DSMT4">
                  <p:embed/>
                  <p:pic>
                    <p:nvPicPr>
                      <p:cNvPr id="41" name="Object 40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803032" y="2864454"/>
                        <a:ext cx="152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Freeform: Shape 41"/>
          <p:cNvSpPr/>
          <p:nvPr/>
        </p:nvSpPr>
        <p:spPr>
          <a:xfrm>
            <a:off x="3937208" y="2803656"/>
            <a:ext cx="147275" cy="279610"/>
          </a:xfrm>
          <a:custGeom>
            <a:avLst/>
            <a:gdLst>
              <a:gd name="connsiteX0" fmla="*/ 0 w 147275"/>
              <a:gd name="connsiteY0" fmla="*/ 0 h 279610"/>
              <a:gd name="connsiteX1" fmla="*/ 143584 w 147275"/>
              <a:gd name="connsiteY1" fmla="*/ 120913 h 279610"/>
              <a:gd name="connsiteX2" fmla="*/ 90685 w 147275"/>
              <a:gd name="connsiteY2" fmla="*/ 279610 h 27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275" h="279610">
                <a:moveTo>
                  <a:pt x="0" y="0"/>
                </a:moveTo>
                <a:cubicBezTo>
                  <a:pt x="64235" y="37155"/>
                  <a:pt x="128470" y="74311"/>
                  <a:pt x="143584" y="120913"/>
                </a:cubicBezTo>
                <a:cubicBezTo>
                  <a:pt x="158698" y="167515"/>
                  <a:pt x="124691" y="223562"/>
                  <a:pt x="90685" y="279610"/>
                </a:cubicBez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03929"/>
              </p:ext>
            </p:extLst>
          </p:nvPr>
        </p:nvGraphicFramePr>
        <p:xfrm>
          <a:off x="2102704" y="1791353"/>
          <a:ext cx="152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4" name="Equation" r:id="rId25" imgW="152280" imgH="203040" progId="Equation.DSMT4">
                  <p:embed/>
                </p:oleObj>
              </mc:Choice>
              <mc:Fallback>
                <p:oleObj name="Equation" r:id="rId25" imgW="152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02704" y="1791353"/>
                        <a:ext cx="152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53230" y="17154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FF00"/>
                </a:solidFill>
              </a:rPr>
              <a:t>+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59220" y="2304893"/>
            <a:ext cx="0" cy="778373"/>
          </a:xfrm>
          <a:prstGeom prst="straightConnector1">
            <a:avLst/>
          </a:prstGeom>
          <a:ln w="571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582210"/>
              </p:ext>
            </p:extLst>
          </p:nvPr>
        </p:nvGraphicFramePr>
        <p:xfrm>
          <a:off x="111427" y="3118663"/>
          <a:ext cx="1066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5" name="Equation" r:id="rId27" imgW="1066680" imgH="253800" progId="Equation.DSMT4">
                  <p:embed/>
                </p:oleObj>
              </mc:Choice>
              <mc:Fallback>
                <p:oleObj name="Equation" r:id="rId27" imgW="1066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11427" y="3118663"/>
                        <a:ext cx="1066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6161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864" y="3000382"/>
            <a:ext cx="2516364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192" y="234511"/>
            <a:ext cx="2516364" cy="288000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909901"/>
              </p:ext>
            </p:extLst>
          </p:nvPr>
        </p:nvGraphicFramePr>
        <p:xfrm>
          <a:off x="117475" y="906463"/>
          <a:ext cx="1295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4" name="Equation" r:id="rId5" imgW="1295280" imgH="355320" progId="Equation.DSMT4">
                  <p:embed/>
                </p:oleObj>
              </mc:Choice>
              <mc:Fallback>
                <p:oleObj name="Equation" r:id="rId5" imgW="12952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7475" y="906463"/>
                        <a:ext cx="1295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3127" y="1405606"/>
            <a:ext cx="2197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time to each max height</a:t>
            </a:r>
            <a:endParaRPr lang="en-US" sz="16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376022"/>
              </p:ext>
            </p:extLst>
          </p:nvPr>
        </p:nvGraphicFramePr>
        <p:xfrm>
          <a:off x="524388" y="1764749"/>
          <a:ext cx="800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5" name="Equation" r:id="rId7" imgW="799920" imgH="241200" progId="Equation.DSMT4">
                  <p:embed/>
                </p:oleObj>
              </mc:Choice>
              <mc:Fallback>
                <p:oleObj name="Equation" r:id="rId7" imgW="7999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4388" y="1764749"/>
                        <a:ext cx="800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8242" y="2100852"/>
            <a:ext cx="1105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max height</a:t>
            </a:r>
            <a:endParaRPr lang="en-US" sz="16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800173"/>
              </p:ext>
            </p:extLst>
          </p:nvPr>
        </p:nvGraphicFramePr>
        <p:xfrm>
          <a:off x="502556" y="2390460"/>
          <a:ext cx="1206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6" name="Equation" r:id="rId9" imgW="1206360" imgH="304560" progId="Equation.DSMT4">
                  <p:embed/>
                </p:oleObj>
              </mc:Choice>
              <mc:Fallback>
                <p:oleObj name="Equation" r:id="rId9" imgW="12063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2556" y="2390460"/>
                        <a:ext cx="1206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653684"/>
              </p:ext>
            </p:extLst>
          </p:nvPr>
        </p:nvGraphicFramePr>
        <p:xfrm>
          <a:off x="163513" y="3530600"/>
          <a:ext cx="1206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7" name="Equation" r:id="rId11" imgW="1206360" imgH="355320" progId="Equation.DSMT4">
                  <p:embed/>
                </p:oleObj>
              </mc:Choice>
              <mc:Fallback>
                <p:oleObj name="Equation" r:id="rId11" imgW="1206360" imgH="35532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513" y="3530600"/>
                        <a:ext cx="12065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4387" y="4029145"/>
            <a:ext cx="2197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time to each max height</a:t>
            </a:r>
            <a:endParaRPr lang="en-US" sz="16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485262"/>
              </p:ext>
            </p:extLst>
          </p:nvPr>
        </p:nvGraphicFramePr>
        <p:xfrm>
          <a:off x="544513" y="4387850"/>
          <a:ext cx="762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8" name="Equation" r:id="rId13" imgW="761760" imgH="241200" progId="Equation.DSMT4">
                  <p:embed/>
                </p:oleObj>
              </mc:Choice>
              <mc:Fallback>
                <p:oleObj name="Equation" r:id="rId13" imgW="761760" imgH="2412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4513" y="4387850"/>
                        <a:ext cx="762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99502" y="4724391"/>
            <a:ext cx="1105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max height</a:t>
            </a:r>
            <a:endParaRPr lang="en-US" sz="16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22695"/>
              </p:ext>
            </p:extLst>
          </p:nvPr>
        </p:nvGraphicFramePr>
        <p:xfrm>
          <a:off x="515938" y="5013325"/>
          <a:ext cx="1181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9" name="Equation" r:id="rId15" imgW="1180800" imgH="304560" progId="Equation.DSMT4">
                  <p:embed/>
                </p:oleObj>
              </mc:Choice>
              <mc:Fallback>
                <p:oleObj name="Equation" r:id="rId15" imgW="1180800" imgH="30456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15938" y="5013325"/>
                        <a:ext cx="1181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3699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1775420" y="1373405"/>
            <a:ext cx="0" cy="2014601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116945" y="1377323"/>
            <a:ext cx="0" cy="2014601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414244" y="1381241"/>
            <a:ext cx="0" cy="2014601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711544" y="1376776"/>
            <a:ext cx="0" cy="2014601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008842" y="1373137"/>
            <a:ext cx="0" cy="2014601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306141" y="1369498"/>
            <a:ext cx="0" cy="2014601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603440" y="1373414"/>
            <a:ext cx="0" cy="2014601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00740" y="1378594"/>
            <a:ext cx="0" cy="2014601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98038" y="1381249"/>
            <a:ext cx="0" cy="2014601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65158" y="1125995"/>
            <a:ext cx="2863258" cy="2816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34076" y="3398611"/>
            <a:ext cx="2863258" cy="2816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424952"/>
              </p:ext>
            </p:extLst>
          </p:nvPr>
        </p:nvGraphicFramePr>
        <p:xfrm>
          <a:off x="1180112" y="1167744"/>
          <a:ext cx="304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4" name="Equation" r:id="rId3" imgW="304560" imgH="241200" progId="Equation.DSMT4">
                  <p:embed/>
                </p:oleObj>
              </mc:Choice>
              <mc:Fallback>
                <p:oleObj name="Equation" r:id="rId3" imgW="304560" imgH="2412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0112" y="1167744"/>
                        <a:ext cx="304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749226"/>
              </p:ext>
            </p:extLst>
          </p:nvPr>
        </p:nvGraphicFramePr>
        <p:xfrm>
          <a:off x="1158701" y="3443669"/>
          <a:ext cx="304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5" name="Equation" r:id="rId5" imgW="304560" imgH="241200" progId="Equation.DSMT4">
                  <p:embed/>
                </p:oleObj>
              </mc:Choice>
              <mc:Fallback>
                <p:oleObj name="Equation" r:id="rId5" imgW="304560" imgH="241200" progId="Equation.DSMT4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58701" y="3443669"/>
                        <a:ext cx="304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864407"/>
              </p:ext>
            </p:extLst>
          </p:nvPr>
        </p:nvGraphicFramePr>
        <p:xfrm>
          <a:off x="2401202" y="1584586"/>
          <a:ext cx="1066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6" name="Equation" r:id="rId7" imgW="1066680" imgH="253800" progId="Equation.DSMT4">
                  <p:embed/>
                </p:oleObj>
              </mc:Choice>
              <mc:Fallback>
                <p:oleObj name="Equation" r:id="rId7" imgW="1066680" imgH="2538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01202" y="1584586"/>
                        <a:ext cx="1066800" cy="25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/>
          <p:nvPr/>
        </p:nvCxnSpPr>
        <p:spPr>
          <a:xfrm>
            <a:off x="4496430" y="1435835"/>
            <a:ext cx="0" cy="197994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078321" y="1435835"/>
            <a:ext cx="0" cy="1995054"/>
          </a:xfrm>
          <a:prstGeom prst="straightConnector1">
            <a:avLst/>
          </a:prstGeom>
          <a:ln w="19050">
            <a:solidFill>
              <a:srgbClr val="0000FF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602387"/>
              </p:ext>
            </p:extLst>
          </p:nvPr>
        </p:nvGraphicFramePr>
        <p:xfrm>
          <a:off x="4355271" y="2317627"/>
          <a:ext cx="317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7" name="Equation" r:id="rId9" imgW="317160" imgH="253800" progId="Equation.DSMT4">
                  <p:embed/>
                </p:oleObj>
              </mc:Choice>
              <mc:Fallback>
                <p:oleObj name="Equation" r:id="rId9" imgW="317160" imgH="253800" progId="Equation.DSMT4">
                  <p:embed/>
                  <p:pic>
                    <p:nvPicPr>
                      <p:cNvPr id="14339" name="Object 1433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55271" y="2317627"/>
                        <a:ext cx="317500" cy="25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204108"/>
              </p:ext>
            </p:extLst>
          </p:nvPr>
        </p:nvGraphicFramePr>
        <p:xfrm>
          <a:off x="4925065" y="2340836"/>
          <a:ext cx="330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8" name="Equation" r:id="rId11" imgW="330120" imgH="241200" progId="Equation.DSMT4">
                  <p:embed/>
                </p:oleObj>
              </mc:Choice>
              <mc:Fallback>
                <p:oleObj name="Equation" r:id="rId11" imgW="330120" imgH="241200" progId="Equation.DSMT4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25065" y="2340836"/>
                        <a:ext cx="330200" cy="241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115874" y="1869104"/>
            <a:ext cx="1058761" cy="1174865"/>
            <a:chOff x="576853" y="403041"/>
            <a:chExt cx="1058761" cy="1174865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23716" y="536549"/>
              <a:ext cx="0" cy="7481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>
              <a:off x="1187713" y="900547"/>
              <a:ext cx="0" cy="7481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823716" y="1269580"/>
              <a:ext cx="438307" cy="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V="1">
              <a:off x="605823" y="1059243"/>
              <a:ext cx="438307" cy="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8370433"/>
                </p:ext>
              </p:extLst>
            </p:nvPr>
          </p:nvGraphicFramePr>
          <p:xfrm>
            <a:off x="974292" y="1312535"/>
            <a:ext cx="1270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49" name="Equation" r:id="rId13" imgW="126720" imgH="253800" progId="Equation.DSMT4">
                    <p:embed/>
                  </p:oleObj>
                </mc:Choice>
                <mc:Fallback>
                  <p:oleObj name="Equation" r:id="rId13" imgW="126720" imgH="253800" progId="Equation.DSMT4">
                    <p:embed/>
                    <p:pic>
                      <p:nvPicPr>
                        <p:cNvPr id="45" name="Object 4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74292" y="1312535"/>
                          <a:ext cx="1270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9915388"/>
                </p:ext>
              </p:extLst>
            </p:nvPr>
          </p:nvGraphicFramePr>
          <p:xfrm>
            <a:off x="592990" y="917222"/>
            <a:ext cx="152400" cy="29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50" name="Equation" r:id="rId15" imgW="152280" imgH="291960" progId="Equation.DSMT4">
                    <p:embed/>
                  </p:oleObj>
                </mc:Choice>
                <mc:Fallback>
                  <p:oleObj name="Equation" r:id="rId15" imgW="152280" imgH="291960" progId="Equation.DSMT4">
                    <p:embed/>
                    <p:pic>
                      <p:nvPicPr>
                        <p:cNvPr id="46" name="Object 45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92990" y="917222"/>
                          <a:ext cx="152400" cy="292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TextBox 29"/>
            <p:cNvSpPr txBox="1"/>
            <p:nvPr/>
          </p:nvSpPr>
          <p:spPr>
            <a:xfrm>
              <a:off x="1345150" y="1239352"/>
              <a:ext cx="2904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X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6853" y="403041"/>
              <a:ext cx="2904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Y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24784" y="2253254"/>
            <a:ext cx="300082" cy="369332"/>
            <a:chOff x="1262023" y="4708027"/>
            <a:chExt cx="300082" cy="369332"/>
          </a:xfrm>
        </p:grpSpPr>
        <p:sp>
          <p:nvSpPr>
            <p:cNvPr id="44" name="Oval 43"/>
            <p:cNvSpPr/>
            <p:nvPr/>
          </p:nvSpPr>
          <p:spPr>
            <a:xfrm>
              <a:off x="1284694" y="4776040"/>
              <a:ext cx="241825" cy="2342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62023" y="470802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rgbClr val="FF0000"/>
                  </a:solidFill>
                </a:rPr>
                <a:t>+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340204" y="2327564"/>
            <a:ext cx="241825" cy="234267"/>
            <a:chOff x="1284694" y="4776040"/>
            <a:chExt cx="241825" cy="234267"/>
          </a:xfrm>
        </p:grpSpPr>
        <p:sp>
          <p:nvSpPr>
            <p:cNvPr id="37" name="Oval 36"/>
            <p:cNvSpPr/>
            <p:nvPr/>
          </p:nvSpPr>
          <p:spPr>
            <a:xfrm>
              <a:off x="1284694" y="4776040"/>
              <a:ext cx="241825" cy="2342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1337593" y="4904509"/>
              <a:ext cx="144000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4772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1775420" y="1373405"/>
            <a:ext cx="0" cy="2014601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116945" y="1377323"/>
            <a:ext cx="0" cy="2014601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414244" y="1381241"/>
            <a:ext cx="0" cy="2014601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711544" y="1376776"/>
            <a:ext cx="0" cy="2014601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008842" y="1373137"/>
            <a:ext cx="0" cy="2014601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306141" y="1369498"/>
            <a:ext cx="0" cy="2014601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603440" y="1373414"/>
            <a:ext cx="0" cy="2014601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00740" y="1378594"/>
            <a:ext cx="0" cy="2014601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98038" y="1381249"/>
            <a:ext cx="0" cy="2014601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65158" y="1125995"/>
            <a:ext cx="2863258" cy="2816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34076" y="3398611"/>
            <a:ext cx="2863258" cy="28166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685141"/>
              </p:ext>
            </p:extLst>
          </p:nvPr>
        </p:nvGraphicFramePr>
        <p:xfrm>
          <a:off x="3111563" y="1478788"/>
          <a:ext cx="1066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8" name="Equation" r:id="rId3" imgW="1066680" imgH="253800" progId="Equation.DSMT4">
                  <p:embed/>
                </p:oleObj>
              </mc:Choice>
              <mc:Fallback>
                <p:oleObj name="Equation" r:id="rId3" imgW="1066680" imgH="25380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11563" y="1478788"/>
                        <a:ext cx="1066800" cy="25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/>
          <p:nvPr/>
        </p:nvCxnSpPr>
        <p:spPr>
          <a:xfrm>
            <a:off x="4496430" y="1435835"/>
            <a:ext cx="0" cy="197994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078321" y="1435835"/>
            <a:ext cx="0" cy="1995054"/>
          </a:xfrm>
          <a:prstGeom prst="straightConnector1">
            <a:avLst/>
          </a:prstGeom>
          <a:ln w="19050">
            <a:solidFill>
              <a:srgbClr val="0000FF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753107"/>
              </p:ext>
            </p:extLst>
          </p:nvPr>
        </p:nvGraphicFramePr>
        <p:xfrm>
          <a:off x="3975100" y="1947863"/>
          <a:ext cx="1092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9" name="Equation" r:id="rId5" imgW="1091880" imgH="253800" progId="Equation.DSMT4">
                  <p:embed/>
                </p:oleObj>
              </mc:Choice>
              <mc:Fallback>
                <p:oleObj name="Equation" r:id="rId5" imgW="1091880" imgH="253800" progId="Equation.DSMT4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5100" y="1947863"/>
                        <a:ext cx="1092200" cy="25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943176"/>
              </p:ext>
            </p:extLst>
          </p:nvPr>
        </p:nvGraphicFramePr>
        <p:xfrm>
          <a:off x="4214537" y="2485147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0" name="Equation" r:id="rId7" imgW="1130040" imgH="241200" progId="Equation.DSMT4">
                  <p:embed/>
                </p:oleObj>
              </mc:Choice>
              <mc:Fallback>
                <p:oleObj name="Equation" r:id="rId7" imgW="1130040" imgH="24120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4537" y="2485147"/>
                        <a:ext cx="1130300" cy="241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146102" y="146103"/>
            <a:ext cx="1058761" cy="1174865"/>
            <a:chOff x="576853" y="403041"/>
            <a:chExt cx="1058761" cy="1174865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23716" y="536549"/>
              <a:ext cx="0" cy="7481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>
              <a:off x="1187713" y="900547"/>
              <a:ext cx="0" cy="7481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823716" y="1269580"/>
              <a:ext cx="438307" cy="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V="1">
              <a:off x="605823" y="1059243"/>
              <a:ext cx="438307" cy="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8" name="Object 27"/>
            <p:cNvGraphicFramePr>
              <a:graphicFrameLocks noChangeAspect="1"/>
            </p:cNvGraphicFramePr>
            <p:nvPr>
              <p:extLst/>
            </p:nvPr>
          </p:nvGraphicFramePr>
          <p:xfrm>
            <a:off x="974292" y="1312535"/>
            <a:ext cx="1270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61" name="Equation" r:id="rId9" imgW="126720" imgH="253800" progId="Equation.DSMT4">
                    <p:embed/>
                  </p:oleObj>
                </mc:Choice>
                <mc:Fallback>
                  <p:oleObj name="Equation" r:id="rId9" imgW="126720" imgH="253800" progId="Equation.DSMT4">
                    <p:embed/>
                    <p:pic>
                      <p:nvPicPr>
                        <p:cNvPr id="28" name="Object 2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74292" y="1312535"/>
                          <a:ext cx="1270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8"/>
            <p:cNvGraphicFramePr>
              <a:graphicFrameLocks noChangeAspect="1"/>
            </p:cNvGraphicFramePr>
            <p:nvPr>
              <p:extLst/>
            </p:nvPr>
          </p:nvGraphicFramePr>
          <p:xfrm>
            <a:off x="592990" y="917222"/>
            <a:ext cx="152400" cy="29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62" name="Equation" r:id="rId11" imgW="152280" imgH="291960" progId="Equation.DSMT4">
                    <p:embed/>
                  </p:oleObj>
                </mc:Choice>
                <mc:Fallback>
                  <p:oleObj name="Equation" r:id="rId11" imgW="152280" imgH="291960" progId="Equation.DSMT4">
                    <p:embed/>
                    <p:pic>
                      <p:nvPicPr>
                        <p:cNvPr id="29" name="Object 2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92990" y="917222"/>
                          <a:ext cx="152400" cy="292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TextBox 29"/>
            <p:cNvSpPr txBox="1"/>
            <p:nvPr/>
          </p:nvSpPr>
          <p:spPr>
            <a:xfrm>
              <a:off x="1345150" y="1239352"/>
              <a:ext cx="2904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X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6853" y="403041"/>
              <a:ext cx="2904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Y</a:t>
              </a:r>
              <a:endParaRPr lang="en-US" dirty="0"/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1503846" y="2403134"/>
            <a:ext cx="2880000" cy="0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527777" y="1935858"/>
            <a:ext cx="2880000" cy="0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489992" y="2903157"/>
            <a:ext cx="2880000" cy="0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954797" y="2350234"/>
            <a:ext cx="105799" cy="1057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956057" y="1882958"/>
            <a:ext cx="105799" cy="10579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956057" y="2850257"/>
            <a:ext cx="105799" cy="1057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91728" y="1231795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500 V</a:t>
            </a:r>
            <a:endParaRPr lang="en-US" sz="1600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1476138" y="3403180"/>
            <a:ext cx="2880000" cy="0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522739" y="1409385"/>
            <a:ext cx="2880000" cy="0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87189" y="3220552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- 500 V</a:t>
            </a:r>
            <a:endParaRPr lang="en-US" sz="1600" dirty="0"/>
          </a:p>
        </p:txBody>
      </p:sp>
      <p:sp>
        <p:nvSpPr>
          <p:cNvPr id="51" name="TextBox 50"/>
          <p:cNvSpPr txBox="1"/>
          <p:nvPr/>
        </p:nvSpPr>
        <p:spPr>
          <a:xfrm>
            <a:off x="99499" y="2230580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AU" sz="1600" dirty="0"/>
              <a:t> = 0 J   </a:t>
            </a:r>
            <a:r>
              <a:rPr lang="en-A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AU" sz="1600" dirty="0"/>
              <a:t> = 0 V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870316" y="1746932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250 V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773334" y="2745719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- 250 V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2743199" y="2471146"/>
            <a:ext cx="52129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(0,0)</a:t>
            </a:r>
            <a:endParaRPr lang="en-US" sz="1400" dirty="0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2251993" y="1934598"/>
            <a:ext cx="0" cy="46097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2546717" y="2411950"/>
            <a:ext cx="1259" cy="49750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335121" y="2025283"/>
            <a:ext cx="601447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accent2">
                    <a:lumMod val="75000"/>
                  </a:schemeClr>
                </a:solidFill>
              </a:rPr>
              <a:t>5 mm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90516" y="2472407"/>
            <a:ext cx="601447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accent2">
                    <a:lumMod val="75000"/>
                  </a:schemeClr>
                </a:solidFill>
              </a:rPr>
              <a:t>5 mm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513878" y="4398188"/>
            <a:ext cx="0" cy="740589"/>
          </a:xfrm>
          <a:prstGeom prst="straightConnector1">
            <a:avLst/>
          </a:prstGeom>
          <a:ln w="3810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746267"/>
              </p:ext>
            </p:extLst>
          </p:nvPr>
        </p:nvGraphicFramePr>
        <p:xfrm>
          <a:off x="225976" y="4599120"/>
          <a:ext cx="190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3" name="Equation" r:id="rId13" imgW="190440" imgH="241200" progId="Equation.DSMT4">
                  <p:embed/>
                </p:oleObj>
              </mc:Choice>
              <mc:Fallback>
                <p:oleObj name="Equation" r:id="rId13" imgW="190440" imgH="24120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5976" y="4599120"/>
                        <a:ext cx="190500" cy="241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Oval 61"/>
          <p:cNvSpPr>
            <a:spLocks noChangeAspect="1"/>
          </p:cNvSpPr>
          <p:nvPr/>
        </p:nvSpPr>
        <p:spPr>
          <a:xfrm>
            <a:off x="3380509" y="480122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1929561" y="4801228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H="1" flipV="1">
            <a:off x="2010169" y="4224377"/>
            <a:ext cx="0" cy="584408"/>
          </a:xfrm>
          <a:prstGeom prst="straightConnector1">
            <a:avLst/>
          </a:prstGeom>
          <a:ln w="2857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3469934" y="4966225"/>
            <a:ext cx="0" cy="584408"/>
          </a:xfrm>
          <a:prstGeom prst="straightConnector1">
            <a:avLst/>
          </a:prstGeom>
          <a:ln w="2857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571861" y="4980080"/>
            <a:ext cx="877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0070C0"/>
                </a:solidFill>
              </a:rPr>
              <a:t>electron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90320" y="3779773"/>
            <a:ext cx="753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FF0000"/>
                </a:solidFill>
              </a:rPr>
              <a:t>proton</a:t>
            </a:r>
            <a:endParaRPr 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780803"/>
              </p:ext>
            </p:extLst>
          </p:nvPr>
        </p:nvGraphicFramePr>
        <p:xfrm>
          <a:off x="2860557" y="4058988"/>
          <a:ext cx="1765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4" name="Equation" r:id="rId15" imgW="1765080" imgH="685800" progId="Equation.DSMT4">
                  <p:embed/>
                </p:oleObj>
              </mc:Choice>
              <mc:Fallback>
                <p:oleObj name="Equation" r:id="rId15" imgW="176508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60557" y="4058988"/>
                        <a:ext cx="17653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283260"/>
              </p:ext>
            </p:extLst>
          </p:nvPr>
        </p:nvGraphicFramePr>
        <p:xfrm>
          <a:off x="1165370" y="5316183"/>
          <a:ext cx="17399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5" name="Equation" r:id="rId17" imgW="1739880" imgH="634680" progId="Equation.DSMT4">
                  <p:embed/>
                </p:oleObj>
              </mc:Choice>
              <mc:Fallback>
                <p:oleObj name="Equation" r:id="rId17" imgW="173988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65370" y="5316183"/>
                        <a:ext cx="17399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464663"/>
              </p:ext>
            </p:extLst>
          </p:nvPr>
        </p:nvGraphicFramePr>
        <p:xfrm>
          <a:off x="1163114" y="4282130"/>
          <a:ext cx="762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6" name="Equation" r:id="rId19" imgW="761760" imgH="330120" progId="Equation.DSMT4">
                  <p:embed/>
                </p:oleObj>
              </mc:Choice>
              <mc:Fallback>
                <p:oleObj name="Equation" r:id="rId19" imgW="7617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163114" y="4282130"/>
                        <a:ext cx="7620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275954"/>
              </p:ext>
            </p:extLst>
          </p:nvPr>
        </p:nvGraphicFramePr>
        <p:xfrm>
          <a:off x="3583565" y="5273426"/>
          <a:ext cx="9271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7" name="Equation" r:id="rId21" imgW="927000" imgH="330120" progId="Equation.DSMT4">
                  <p:embed/>
                </p:oleObj>
              </mc:Choice>
              <mc:Fallback>
                <p:oleObj name="Equation" r:id="rId21" imgW="927000" imgH="330120" progId="Equation.DSMT4">
                  <p:embed/>
                  <p:pic>
                    <p:nvPicPr>
                      <p:cNvPr id="71" name="Object 70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583565" y="5273426"/>
                        <a:ext cx="9271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8657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mage result for images mass spectro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360" y="418077"/>
            <a:ext cx="2857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Image result for images mass spectrome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" t="22114" r="11986" b="5324"/>
          <a:stretch/>
        </p:blipFill>
        <p:spPr bwMode="auto">
          <a:xfrm>
            <a:off x="347624" y="2841441"/>
            <a:ext cx="4594671" cy="29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3584" y="4050566"/>
            <a:ext cx="96706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dirty="0"/>
              <a:t>positive ions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71554" y="4331435"/>
            <a:ext cx="63511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dirty="0"/>
              <a:t>sample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9502" y="4988896"/>
            <a:ext cx="10926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dirty="0"/>
              <a:t>electron beam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4158" y="5472546"/>
            <a:ext cx="24204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dirty="0"/>
              <a:t>heating element to vaporize sample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709149" y="5162708"/>
            <a:ext cx="42832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dirty="0"/>
              <a:t>slits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91560" y="5124923"/>
            <a:ext cx="6944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dirty="0"/>
              <a:t>  B-field 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444791" y="4467463"/>
            <a:ext cx="68332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dirty="0"/>
              <a:t>most</a:t>
            </a:r>
          </a:p>
          <a:p>
            <a:r>
              <a:rPr lang="en-AU" sz="1200" dirty="0"/>
              <a:t>massive</a:t>
            </a:r>
          </a:p>
          <a:p>
            <a:r>
              <a:rPr lang="en-AU" sz="1200" dirty="0"/>
              <a:t> ions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520221" y="3296122"/>
            <a:ext cx="117237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dirty="0"/>
              <a:t>ion accelerating</a:t>
            </a:r>
          </a:p>
          <a:p>
            <a:r>
              <a:rPr lang="en-AU" sz="1200" dirty="0"/>
              <a:t> electric field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26543" y="3810000"/>
            <a:ext cx="152977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dirty="0"/>
              <a:t>accelerated ion beam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836403" y="3403182"/>
            <a:ext cx="134363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dirty="0"/>
              <a:t>least massive  ions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181555" y="2851519"/>
            <a:ext cx="71769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dirty="0"/>
              <a:t>detector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6424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63" y="2421414"/>
            <a:ext cx="3754755" cy="1997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1903" y="2429034"/>
            <a:ext cx="152781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9364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D1516DC-A97B-461A-911C-FEB15853A495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097" y="2290921"/>
            <a:ext cx="4602480" cy="2258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BCB4C5A-6E1B-40BF-ACE6-0D4A4DDAAF93}"/>
              </a:ext>
            </a:extLst>
          </p:cNvPr>
          <p:cNvSpPr txBox="1"/>
          <p:nvPr/>
        </p:nvSpPr>
        <p:spPr>
          <a:xfrm>
            <a:off x="3226850" y="4307504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i="1" dirty="0"/>
              <a:t>F</a:t>
            </a:r>
            <a:r>
              <a:rPr lang="en-AU" sz="1400" i="1" baseline="-25000" dirty="0"/>
              <a:t>B</a:t>
            </a:r>
            <a:r>
              <a:rPr lang="en-AU" sz="1400" i="1" dirty="0"/>
              <a:t> &lt; F</a:t>
            </a:r>
            <a:r>
              <a:rPr lang="en-AU" sz="1400" i="1" baseline="-25000" dirty="0"/>
              <a:t>E</a:t>
            </a:r>
            <a:endParaRPr lang="en-US" sz="1400" i="1" baseline="-25000" dirty="0"/>
          </a:p>
        </p:txBody>
      </p:sp>
    </p:spTree>
    <p:extLst>
      <p:ext uri="{BB962C8B-B14F-4D97-AF65-F5344CB8AC3E}">
        <p14:creationId xmlns:p14="http://schemas.microsoft.com/office/powerpoint/2010/main" val="867355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31513" y="403041"/>
            <a:ext cx="1404101" cy="1304847"/>
            <a:chOff x="231513" y="403041"/>
            <a:chExt cx="1404101" cy="130484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823716" y="536549"/>
              <a:ext cx="0" cy="7481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6200000">
              <a:off x="1187713" y="900547"/>
              <a:ext cx="0" cy="7481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370294" y="1284694"/>
              <a:ext cx="445868" cy="42319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823716" y="1269580"/>
              <a:ext cx="438307" cy="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6200000" flipV="1">
              <a:off x="605823" y="1059243"/>
              <a:ext cx="438307" cy="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445864" y="1277137"/>
              <a:ext cx="377852" cy="347623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036752"/>
                </p:ext>
              </p:extLst>
            </p:nvPr>
          </p:nvGraphicFramePr>
          <p:xfrm>
            <a:off x="974292" y="1312535"/>
            <a:ext cx="1270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89" name="Equation" r:id="rId3" imgW="126720" imgH="253800" progId="Equation.DSMT4">
                    <p:embed/>
                  </p:oleObj>
                </mc:Choice>
                <mc:Fallback>
                  <p:oleObj name="Equation" r:id="rId3" imgW="126720" imgH="253800" progId="Equation.DSMT4">
                    <p:embed/>
                    <p:pic>
                      <p:nvPicPr>
                        <p:cNvPr id="26" name="Object 2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74292" y="1312535"/>
                          <a:ext cx="1270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50410682"/>
                </p:ext>
              </p:extLst>
            </p:nvPr>
          </p:nvGraphicFramePr>
          <p:xfrm>
            <a:off x="608104" y="796309"/>
            <a:ext cx="152400" cy="29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90" name="Equation" r:id="rId5" imgW="152280" imgH="291960" progId="Equation.DSMT4">
                    <p:embed/>
                  </p:oleObj>
                </mc:Choice>
                <mc:Fallback>
                  <p:oleObj name="Equation" r:id="rId5" imgW="152280" imgH="291960" progId="Equation.DSMT4">
                    <p:embed/>
                    <p:pic>
                      <p:nvPicPr>
                        <p:cNvPr id="27" name="Object 2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08104" y="796309"/>
                          <a:ext cx="152400" cy="292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33448387"/>
                </p:ext>
              </p:extLst>
            </p:nvPr>
          </p:nvGraphicFramePr>
          <p:xfrm>
            <a:off x="231513" y="1384602"/>
            <a:ext cx="15240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91" name="Equation" r:id="rId7" imgW="152280" imgH="266400" progId="Equation.DSMT4">
                    <p:embed/>
                  </p:oleObj>
                </mc:Choice>
                <mc:Fallback>
                  <p:oleObj name="Equation" r:id="rId7" imgW="152280" imgH="266400" progId="Equation.DSMT4">
                    <p:embed/>
                    <p:pic>
                      <p:nvPicPr>
                        <p:cNvPr id="28" name="Object 2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31513" y="1384602"/>
                          <a:ext cx="152400" cy="266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1345150" y="1239352"/>
              <a:ext cx="2904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X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6853" y="403041"/>
              <a:ext cx="2904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Y</a:t>
              </a:r>
              <a:endParaRPr lang="en-US" dirty="0"/>
            </a:p>
          </p:txBody>
        </p:sp>
      </p:grp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698364"/>
              </p:ext>
            </p:extLst>
          </p:nvPr>
        </p:nvGraphicFramePr>
        <p:xfrm>
          <a:off x="1557180" y="201285"/>
          <a:ext cx="14097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2" name="Equation" r:id="rId9" imgW="1409400" imgH="647640" progId="Equation.DSMT4">
                  <p:embed/>
                </p:oleObj>
              </mc:Choice>
              <mc:Fallback>
                <p:oleObj name="Equation" r:id="rId9" imgW="1409400" imgH="647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57180" y="201285"/>
                        <a:ext cx="140970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2977468" y="294725"/>
            <a:ext cx="279610" cy="279610"/>
            <a:chOff x="1201567" y="2380463"/>
            <a:chExt cx="279610" cy="279610"/>
          </a:xfrm>
        </p:grpSpPr>
        <p:sp>
          <p:nvSpPr>
            <p:cNvPr id="18" name="Oval 17"/>
            <p:cNvSpPr/>
            <p:nvPr/>
          </p:nvSpPr>
          <p:spPr>
            <a:xfrm>
              <a:off x="1201567" y="2380463"/>
              <a:ext cx="279610" cy="279610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299809" y="2471147"/>
              <a:ext cx="83127" cy="8312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2010167" y="2493821"/>
            <a:ext cx="528992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637399" y="1586978"/>
            <a:ext cx="906843" cy="906843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2055508" y="2493822"/>
            <a:ext cx="1080655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>
            <a:off x="1754488" y="2238141"/>
            <a:ext cx="528992" cy="0"/>
          </a:xfrm>
          <a:prstGeom prst="straightConnector1">
            <a:avLst/>
          </a:prstGeom>
          <a:ln w="2857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037452"/>
              </p:ext>
            </p:extLst>
          </p:nvPr>
        </p:nvGraphicFramePr>
        <p:xfrm>
          <a:off x="2219677" y="2554303"/>
          <a:ext cx="190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3" name="Equation" r:id="rId11" imgW="190440" imgH="279360" progId="Equation.DSMT4">
                  <p:embed/>
                </p:oleObj>
              </mc:Choice>
              <mc:Fallback>
                <p:oleObj name="Equation" r:id="rId11" imgW="1904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19677" y="2554303"/>
                        <a:ext cx="190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508970"/>
              </p:ext>
            </p:extLst>
          </p:nvPr>
        </p:nvGraphicFramePr>
        <p:xfrm>
          <a:off x="1733298" y="1929484"/>
          <a:ext cx="241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4" name="Equation" r:id="rId13" imgW="241200" imgH="304560" progId="Equation.DSMT4">
                  <p:embed/>
                </p:oleObj>
              </mc:Choice>
              <mc:Fallback>
                <p:oleObj name="Equation" r:id="rId13" imgW="2412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33298" y="1929484"/>
                        <a:ext cx="241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Arrow Connector 33"/>
          <p:cNvCxnSpPr/>
          <p:nvPr/>
        </p:nvCxnSpPr>
        <p:spPr>
          <a:xfrm rot="5400000" flipV="1">
            <a:off x="3204177" y="2365352"/>
            <a:ext cx="0" cy="256939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638659" y="1996316"/>
            <a:ext cx="0" cy="256939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6200000" flipV="1">
            <a:off x="3017768" y="1453470"/>
            <a:ext cx="0" cy="256939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3540464" y="1809910"/>
            <a:ext cx="0" cy="256939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3083263" y="2040399"/>
            <a:ext cx="400523" cy="188926"/>
          </a:xfrm>
          <a:prstGeom prst="straightConnector1">
            <a:avLst/>
          </a:prstGeom>
          <a:ln w="2857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966086" y="3265892"/>
            <a:ext cx="52899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>
            <a:spLocks/>
          </p:cNvSpPr>
          <p:nvPr/>
        </p:nvSpPr>
        <p:spPr>
          <a:xfrm>
            <a:off x="2124782" y="3273448"/>
            <a:ext cx="1800000" cy="18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1958529" y="3265893"/>
            <a:ext cx="108065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16200000" flipH="1" flipV="1">
            <a:off x="1710407" y="3516533"/>
            <a:ext cx="528992" cy="0"/>
          </a:xfrm>
          <a:prstGeom prst="straightConnector1">
            <a:avLst/>
          </a:prstGeom>
          <a:ln w="2857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641055"/>
              </p:ext>
            </p:extLst>
          </p:nvPr>
        </p:nvGraphicFramePr>
        <p:xfrm>
          <a:off x="2147558" y="2921149"/>
          <a:ext cx="215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5" name="Equation" r:id="rId15" imgW="215640" imgH="304560" progId="Equation.DSMT4">
                  <p:embed/>
                </p:oleObj>
              </mc:Choice>
              <mc:Fallback>
                <p:oleObj name="Equation" r:id="rId15" imgW="215640" imgH="304560" progId="Equation.DSMT4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47558" y="2921149"/>
                        <a:ext cx="215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642860"/>
              </p:ext>
            </p:extLst>
          </p:nvPr>
        </p:nvGraphicFramePr>
        <p:xfrm>
          <a:off x="1711889" y="3381688"/>
          <a:ext cx="241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6" name="Equation" r:id="rId17" imgW="241200" imgH="304560" progId="Equation.DSMT4">
                  <p:embed/>
                </p:oleObj>
              </mc:Choice>
              <mc:Fallback>
                <p:oleObj name="Equation" r:id="rId17" imgW="241200" imgH="304560" progId="Equation.DSMT4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11889" y="3381688"/>
                        <a:ext cx="241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Straight Arrow Connector 47"/>
          <p:cNvCxnSpPr/>
          <p:nvPr/>
        </p:nvCxnSpPr>
        <p:spPr>
          <a:xfrm>
            <a:off x="3939729" y="4121094"/>
            <a:ext cx="0" cy="324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6200000" flipV="1">
            <a:off x="2863634" y="4927653"/>
            <a:ext cx="0" cy="324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2113448" y="3859118"/>
            <a:ext cx="0" cy="324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3317533" y="4345293"/>
            <a:ext cx="462240" cy="303534"/>
          </a:xfrm>
          <a:prstGeom prst="straightConnector1">
            <a:avLst/>
          </a:prstGeom>
          <a:ln w="2857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rot="5400000" flipH="1" flipV="1">
            <a:off x="3167174" y="3100113"/>
            <a:ext cx="0" cy="324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060592" y="1654991"/>
            <a:ext cx="234268" cy="385408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42" idx="7"/>
          </p:cNvCxnSpPr>
          <p:nvPr/>
        </p:nvCxnSpPr>
        <p:spPr>
          <a:xfrm flipV="1">
            <a:off x="3024068" y="3537052"/>
            <a:ext cx="637110" cy="63568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856553" y="1624763"/>
            <a:ext cx="370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AU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008955" y="3515281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AU" sz="1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74024" y="5678840"/>
            <a:ext cx="1517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7030A0"/>
                </a:solidFill>
              </a:rPr>
              <a:t>radius not to scale</a:t>
            </a:r>
            <a:endParaRPr lang="en-US" sz="1400" dirty="0">
              <a:solidFill>
                <a:srgbClr val="7030A0"/>
              </a:solidFill>
            </a:endParaRPr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006669"/>
              </p:ext>
            </p:extLst>
          </p:nvPr>
        </p:nvGraphicFramePr>
        <p:xfrm>
          <a:off x="175400" y="2391615"/>
          <a:ext cx="17399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7" name="Equation" r:id="rId18" imgW="1739880" imgH="634680" progId="Equation.DSMT4">
                  <p:embed/>
                </p:oleObj>
              </mc:Choice>
              <mc:Fallback>
                <p:oleObj name="Equation" r:id="rId18" imgW="1739880" imgH="634680" progId="Equation.DSMT4">
                  <p:embed/>
                  <p:pic>
                    <p:nvPicPr>
                      <p:cNvPr id="70" name="Object 69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75400" y="2391615"/>
                        <a:ext cx="17399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211939"/>
              </p:ext>
            </p:extLst>
          </p:nvPr>
        </p:nvGraphicFramePr>
        <p:xfrm>
          <a:off x="351625" y="4610650"/>
          <a:ext cx="1765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8" name="Equation" r:id="rId20" imgW="1765080" imgH="685800" progId="Equation.DSMT4">
                  <p:embed/>
                </p:oleObj>
              </mc:Choice>
              <mc:Fallback>
                <p:oleObj name="Equation" r:id="rId20" imgW="1765080" imgH="685800" progId="Equation.DSMT4">
                  <p:embed/>
                  <p:pic>
                    <p:nvPicPr>
                      <p:cNvPr id="69" name="Object 68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51625" y="4610650"/>
                        <a:ext cx="17653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578904"/>
              </p:ext>
            </p:extLst>
          </p:nvPr>
        </p:nvGraphicFramePr>
        <p:xfrm>
          <a:off x="1849215" y="1013246"/>
          <a:ext cx="1536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9" name="Equation" r:id="rId22" imgW="1536480" imgH="291960" progId="Equation.DSMT4">
                  <p:embed/>
                </p:oleObj>
              </mc:Choice>
              <mc:Fallback>
                <p:oleObj name="Equation" r:id="rId22" imgW="1536480" imgH="291960" progId="Equation.DSMT4">
                  <p:embed/>
                  <p:pic>
                    <p:nvPicPr>
                      <p:cNvPr id="69" name="Object 68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849215" y="1013246"/>
                        <a:ext cx="15367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974599"/>
              </p:ext>
            </p:extLst>
          </p:nvPr>
        </p:nvGraphicFramePr>
        <p:xfrm>
          <a:off x="3573069" y="1006317"/>
          <a:ext cx="1549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00" name="Equation" r:id="rId24" imgW="1549080" imgH="291960" progId="Equation.DSMT4">
                  <p:embed/>
                </p:oleObj>
              </mc:Choice>
              <mc:Fallback>
                <p:oleObj name="Equation" r:id="rId24" imgW="154908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573069" y="1006317"/>
                        <a:ext cx="15494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483786" y="2406359"/>
            <a:ext cx="1795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</a:t>
            </a:r>
            <a:r>
              <a:rPr lang="en-GB" sz="1400" dirty="0" smtClean="0"/>
              <a:t>nticlockwise rotation</a:t>
            </a:r>
            <a:endParaRPr lang="en-AU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3719219" y="4861478"/>
            <a:ext cx="1513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clockwise rotation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783084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 result for images charged particle in magnetic fiel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5" t="6467" b="7729"/>
          <a:stretch/>
        </p:blipFill>
        <p:spPr bwMode="auto">
          <a:xfrm>
            <a:off x="634789" y="1455492"/>
            <a:ext cx="4032853" cy="254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1957" y="3665157"/>
            <a:ext cx="3466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Bubble Chamber: paths of charges in magnetic fi</a:t>
            </a:r>
            <a:r>
              <a:rPr lang="en-AU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eld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064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851469" y="392966"/>
            <a:ext cx="2501376" cy="2508932"/>
            <a:chOff x="2002611" y="1420721"/>
            <a:chExt cx="2501376" cy="2508932"/>
          </a:xfrm>
        </p:grpSpPr>
        <p:sp>
          <p:nvSpPr>
            <p:cNvPr id="10" name="Cube 9"/>
            <p:cNvSpPr/>
            <p:nvPr/>
          </p:nvSpPr>
          <p:spPr>
            <a:xfrm>
              <a:off x="2002611" y="1428278"/>
              <a:ext cx="2501375" cy="2501375"/>
            </a:xfrm>
            <a:prstGeom prst="cub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2644959" y="3302420"/>
              <a:ext cx="18590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002612" y="3302421"/>
              <a:ext cx="657461" cy="6272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2644959" y="1420721"/>
              <a:ext cx="7557" cy="18741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Image result for images solenoid and magnetic fiel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485" y="3585731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/>
          <p:cNvSpPr/>
          <p:nvPr/>
        </p:nvSpPr>
        <p:spPr>
          <a:xfrm>
            <a:off x="2569389" y="4156364"/>
            <a:ext cx="460978" cy="6725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330036" y="3816298"/>
            <a:ext cx="67287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600" dirty="0"/>
              <a:t>stator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2495079" y="4716843"/>
            <a:ext cx="610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rotor</a:t>
            </a:r>
            <a:endParaRPr lang="en-US" sz="1600" dirty="0"/>
          </a:p>
        </p:txBody>
      </p:sp>
      <p:sp>
        <p:nvSpPr>
          <p:cNvPr id="34" name="Freeform 41"/>
          <p:cNvSpPr>
            <a:spLocks noEditPoints="1"/>
          </p:cNvSpPr>
          <p:nvPr/>
        </p:nvSpPr>
        <p:spPr bwMode="auto">
          <a:xfrm>
            <a:off x="2430935" y="3878420"/>
            <a:ext cx="774700" cy="201613"/>
          </a:xfrm>
          <a:custGeom>
            <a:avLst/>
            <a:gdLst>
              <a:gd name="T0" fmla="*/ 1139 w 1139"/>
              <a:gd name="T1" fmla="*/ 180 h 297"/>
              <a:gd name="T2" fmla="*/ 64 w 1139"/>
              <a:gd name="T3" fmla="*/ 180 h 297"/>
              <a:gd name="T4" fmla="*/ 64 w 1139"/>
              <a:gd name="T5" fmla="*/ 116 h 297"/>
              <a:gd name="T6" fmla="*/ 1139 w 1139"/>
              <a:gd name="T7" fmla="*/ 116 h 297"/>
              <a:gd name="T8" fmla="*/ 1139 w 1139"/>
              <a:gd name="T9" fmla="*/ 180 h 297"/>
              <a:gd name="T10" fmla="*/ 240 w 1139"/>
              <a:gd name="T11" fmla="*/ 288 h 297"/>
              <a:gd name="T12" fmla="*/ 0 w 1139"/>
              <a:gd name="T13" fmla="*/ 148 h 297"/>
              <a:gd name="T14" fmla="*/ 240 w 1139"/>
              <a:gd name="T15" fmla="*/ 9 h 297"/>
              <a:gd name="T16" fmla="*/ 283 w 1139"/>
              <a:gd name="T17" fmla="*/ 20 h 297"/>
              <a:gd name="T18" fmla="*/ 272 w 1139"/>
              <a:gd name="T19" fmla="*/ 64 h 297"/>
              <a:gd name="T20" fmla="*/ 80 w 1139"/>
              <a:gd name="T21" fmla="*/ 176 h 297"/>
              <a:gd name="T22" fmla="*/ 80 w 1139"/>
              <a:gd name="T23" fmla="*/ 121 h 297"/>
              <a:gd name="T24" fmla="*/ 272 w 1139"/>
              <a:gd name="T25" fmla="*/ 233 h 297"/>
              <a:gd name="T26" fmla="*/ 283 w 1139"/>
              <a:gd name="T27" fmla="*/ 277 h 297"/>
              <a:gd name="T28" fmla="*/ 240 w 1139"/>
              <a:gd name="T29" fmla="*/ 288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39" h="297">
                <a:moveTo>
                  <a:pt x="1139" y="180"/>
                </a:moveTo>
                <a:lnTo>
                  <a:pt x="64" y="180"/>
                </a:lnTo>
                <a:lnTo>
                  <a:pt x="64" y="116"/>
                </a:lnTo>
                <a:lnTo>
                  <a:pt x="1139" y="116"/>
                </a:lnTo>
                <a:lnTo>
                  <a:pt x="1139" y="180"/>
                </a:lnTo>
                <a:close/>
                <a:moveTo>
                  <a:pt x="240" y="288"/>
                </a:moveTo>
                <a:lnTo>
                  <a:pt x="0" y="148"/>
                </a:lnTo>
                <a:lnTo>
                  <a:pt x="240" y="9"/>
                </a:lnTo>
                <a:cubicBezTo>
                  <a:pt x="255" y="0"/>
                  <a:pt x="275" y="5"/>
                  <a:pt x="283" y="20"/>
                </a:cubicBezTo>
                <a:cubicBezTo>
                  <a:pt x="292" y="36"/>
                  <a:pt x="287" y="55"/>
                  <a:pt x="272" y="64"/>
                </a:cubicBezTo>
                <a:lnTo>
                  <a:pt x="80" y="176"/>
                </a:lnTo>
                <a:lnTo>
                  <a:pt x="80" y="121"/>
                </a:lnTo>
                <a:lnTo>
                  <a:pt x="272" y="233"/>
                </a:lnTo>
                <a:cubicBezTo>
                  <a:pt x="287" y="242"/>
                  <a:pt x="292" y="261"/>
                  <a:pt x="283" y="277"/>
                </a:cubicBezTo>
                <a:cubicBezTo>
                  <a:pt x="275" y="292"/>
                  <a:pt x="255" y="297"/>
                  <a:pt x="240" y="288"/>
                </a:cubicBezTo>
                <a:close/>
              </a:path>
            </a:pathLst>
          </a:custGeom>
          <a:solidFill>
            <a:srgbClr val="00B0F0"/>
          </a:solidFill>
          <a:ln w="0" cap="flat">
            <a:solidFill>
              <a:srgbClr val="00B0F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642571"/>
              </p:ext>
            </p:extLst>
          </p:nvPr>
        </p:nvGraphicFramePr>
        <p:xfrm>
          <a:off x="2201050" y="3546685"/>
          <a:ext cx="1346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" name="Equation" r:id="rId4" imgW="1346040" imgH="304560" progId="Equation.DSMT4">
                  <p:embed/>
                </p:oleObj>
              </mc:Choice>
              <mc:Fallback>
                <p:oleObj name="Equation" r:id="rId4" imgW="1346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1050" y="3546685"/>
                        <a:ext cx="1346200" cy="304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Freeform 41"/>
          <p:cNvSpPr>
            <a:spLocks noEditPoints="1"/>
          </p:cNvSpPr>
          <p:nvPr/>
        </p:nvSpPr>
        <p:spPr bwMode="auto">
          <a:xfrm>
            <a:off x="1449782" y="1756155"/>
            <a:ext cx="774700" cy="201613"/>
          </a:xfrm>
          <a:custGeom>
            <a:avLst/>
            <a:gdLst>
              <a:gd name="T0" fmla="*/ 1139 w 1139"/>
              <a:gd name="T1" fmla="*/ 180 h 297"/>
              <a:gd name="T2" fmla="*/ 64 w 1139"/>
              <a:gd name="T3" fmla="*/ 180 h 297"/>
              <a:gd name="T4" fmla="*/ 64 w 1139"/>
              <a:gd name="T5" fmla="*/ 116 h 297"/>
              <a:gd name="T6" fmla="*/ 1139 w 1139"/>
              <a:gd name="T7" fmla="*/ 116 h 297"/>
              <a:gd name="T8" fmla="*/ 1139 w 1139"/>
              <a:gd name="T9" fmla="*/ 180 h 297"/>
              <a:gd name="T10" fmla="*/ 240 w 1139"/>
              <a:gd name="T11" fmla="*/ 288 h 297"/>
              <a:gd name="T12" fmla="*/ 0 w 1139"/>
              <a:gd name="T13" fmla="*/ 148 h 297"/>
              <a:gd name="T14" fmla="*/ 240 w 1139"/>
              <a:gd name="T15" fmla="*/ 9 h 297"/>
              <a:gd name="T16" fmla="*/ 283 w 1139"/>
              <a:gd name="T17" fmla="*/ 20 h 297"/>
              <a:gd name="T18" fmla="*/ 272 w 1139"/>
              <a:gd name="T19" fmla="*/ 64 h 297"/>
              <a:gd name="T20" fmla="*/ 80 w 1139"/>
              <a:gd name="T21" fmla="*/ 176 h 297"/>
              <a:gd name="T22" fmla="*/ 80 w 1139"/>
              <a:gd name="T23" fmla="*/ 121 h 297"/>
              <a:gd name="T24" fmla="*/ 272 w 1139"/>
              <a:gd name="T25" fmla="*/ 233 h 297"/>
              <a:gd name="T26" fmla="*/ 283 w 1139"/>
              <a:gd name="T27" fmla="*/ 277 h 297"/>
              <a:gd name="T28" fmla="*/ 240 w 1139"/>
              <a:gd name="T29" fmla="*/ 288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39" h="297">
                <a:moveTo>
                  <a:pt x="1139" y="180"/>
                </a:moveTo>
                <a:lnTo>
                  <a:pt x="64" y="180"/>
                </a:lnTo>
                <a:lnTo>
                  <a:pt x="64" y="116"/>
                </a:lnTo>
                <a:lnTo>
                  <a:pt x="1139" y="116"/>
                </a:lnTo>
                <a:lnTo>
                  <a:pt x="1139" y="180"/>
                </a:lnTo>
                <a:close/>
                <a:moveTo>
                  <a:pt x="240" y="288"/>
                </a:moveTo>
                <a:lnTo>
                  <a:pt x="0" y="148"/>
                </a:lnTo>
                <a:lnTo>
                  <a:pt x="240" y="9"/>
                </a:lnTo>
                <a:cubicBezTo>
                  <a:pt x="255" y="0"/>
                  <a:pt x="275" y="5"/>
                  <a:pt x="283" y="20"/>
                </a:cubicBezTo>
                <a:cubicBezTo>
                  <a:pt x="292" y="36"/>
                  <a:pt x="287" y="55"/>
                  <a:pt x="272" y="64"/>
                </a:cubicBezTo>
                <a:lnTo>
                  <a:pt x="80" y="176"/>
                </a:lnTo>
                <a:lnTo>
                  <a:pt x="80" y="121"/>
                </a:lnTo>
                <a:lnTo>
                  <a:pt x="272" y="233"/>
                </a:lnTo>
                <a:cubicBezTo>
                  <a:pt x="287" y="242"/>
                  <a:pt x="292" y="261"/>
                  <a:pt x="283" y="277"/>
                </a:cubicBezTo>
                <a:cubicBezTo>
                  <a:pt x="275" y="292"/>
                  <a:pt x="255" y="297"/>
                  <a:pt x="240" y="288"/>
                </a:cubicBezTo>
                <a:close/>
              </a:path>
            </a:pathLst>
          </a:custGeom>
          <a:solidFill>
            <a:srgbClr val="00B0F0"/>
          </a:solidFill>
          <a:ln w="0" cap="flat">
            <a:solidFill>
              <a:srgbClr val="00B0F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2486261" y="408080"/>
            <a:ext cx="900545" cy="2478704"/>
            <a:chOff x="3725613" y="400522"/>
            <a:chExt cx="636049" cy="2502635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3725613" y="400522"/>
              <a:ext cx="619676" cy="627233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733170" y="1027755"/>
              <a:ext cx="0" cy="1874143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361662" y="401782"/>
              <a:ext cx="0" cy="1874143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3741986" y="2275924"/>
              <a:ext cx="619676" cy="627233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 41"/>
          <p:cNvSpPr>
            <a:spLocks noEditPoints="1"/>
          </p:cNvSpPr>
          <p:nvPr/>
        </p:nvSpPr>
        <p:spPr bwMode="auto">
          <a:xfrm flipH="1">
            <a:off x="4141249" y="1644059"/>
            <a:ext cx="464954" cy="201613"/>
          </a:xfrm>
          <a:custGeom>
            <a:avLst/>
            <a:gdLst>
              <a:gd name="T0" fmla="*/ 1139 w 1139"/>
              <a:gd name="T1" fmla="*/ 180 h 297"/>
              <a:gd name="T2" fmla="*/ 64 w 1139"/>
              <a:gd name="T3" fmla="*/ 180 h 297"/>
              <a:gd name="T4" fmla="*/ 64 w 1139"/>
              <a:gd name="T5" fmla="*/ 116 h 297"/>
              <a:gd name="T6" fmla="*/ 1139 w 1139"/>
              <a:gd name="T7" fmla="*/ 116 h 297"/>
              <a:gd name="T8" fmla="*/ 1139 w 1139"/>
              <a:gd name="T9" fmla="*/ 180 h 297"/>
              <a:gd name="T10" fmla="*/ 240 w 1139"/>
              <a:gd name="T11" fmla="*/ 288 h 297"/>
              <a:gd name="T12" fmla="*/ 0 w 1139"/>
              <a:gd name="T13" fmla="*/ 148 h 297"/>
              <a:gd name="T14" fmla="*/ 240 w 1139"/>
              <a:gd name="T15" fmla="*/ 9 h 297"/>
              <a:gd name="T16" fmla="*/ 283 w 1139"/>
              <a:gd name="T17" fmla="*/ 20 h 297"/>
              <a:gd name="T18" fmla="*/ 272 w 1139"/>
              <a:gd name="T19" fmla="*/ 64 h 297"/>
              <a:gd name="T20" fmla="*/ 80 w 1139"/>
              <a:gd name="T21" fmla="*/ 176 h 297"/>
              <a:gd name="T22" fmla="*/ 80 w 1139"/>
              <a:gd name="T23" fmla="*/ 121 h 297"/>
              <a:gd name="T24" fmla="*/ 272 w 1139"/>
              <a:gd name="T25" fmla="*/ 233 h 297"/>
              <a:gd name="T26" fmla="*/ 283 w 1139"/>
              <a:gd name="T27" fmla="*/ 277 h 297"/>
              <a:gd name="T28" fmla="*/ 240 w 1139"/>
              <a:gd name="T29" fmla="*/ 288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39" h="297">
                <a:moveTo>
                  <a:pt x="1139" y="180"/>
                </a:moveTo>
                <a:lnTo>
                  <a:pt x="64" y="180"/>
                </a:lnTo>
                <a:lnTo>
                  <a:pt x="64" y="116"/>
                </a:lnTo>
                <a:lnTo>
                  <a:pt x="1139" y="116"/>
                </a:lnTo>
                <a:lnTo>
                  <a:pt x="1139" y="180"/>
                </a:lnTo>
                <a:close/>
                <a:moveTo>
                  <a:pt x="240" y="288"/>
                </a:moveTo>
                <a:lnTo>
                  <a:pt x="0" y="148"/>
                </a:lnTo>
                <a:lnTo>
                  <a:pt x="240" y="9"/>
                </a:lnTo>
                <a:cubicBezTo>
                  <a:pt x="255" y="0"/>
                  <a:pt x="275" y="5"/>
                  <a:pt x="283" y="20"/>
                </a:cubicBezTo>
                <a:cubicBezTo>
                  <a:pt x="292" y="36"/>
                  <a:pt x="287" y="55"/>
                  <a:pt x="272" y="64"/>
                </a:cubicBezTo>
                <a:lnTo>
                  <a:pt x="80" y="176"/>
                </a:lnTo>
                <a:lnTo>
                  <a:pt x="80" y="121"/>
                </a:lnTo>
                <a:lnTo>
                  <a:pt x="272" y="233"/>
                </a:lnTo>
                <a:cubicBezTo>
                  <a:pt x="287" y="242"/>
                  <a:pt x="292" y="261"/>
                  <a:pt x="283" y="277"/>
                </a:cubicBezTo>
                <a:cubicBezTo>
                  <a:pt x="275" y="292"/>
                  <a:pt x="255" y="297"/>
                  <a:pt x="240" y="288"/>
                </a:cubicBezTo>
                <a:close/>
              </a:path>
            </a:pathLst>
          </a:custGeom>
          <a:solidFill>
            <a:srgbClr val="00B0F0"/>
          </a:solidFill>
          <a:ln w="0" cap="flat">
            <a:solidFill>
              <a:srgbClr val="00B0F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869619"/>
              </p:ext>
            </p:extLst>
          </p:nvPr>
        </p:nvGraphicFramePr>
        <p:xfrm>
          <a:off x="3879024" y="1846354"/>
          <a:ext cx="1270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" name="Equation" r:id="rId6" imgW="1269720" imgH="304560" progId="Equation.DSMT4">
                  <p:embed/>
                </p:oleObj>
              </mc:Choice>
              <mc:Fallback>
                <p:oleObj name="Equation" r:id="rId6" imgW="12697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79024" y="1846354"/>
                        <a:ext cx="1270000" cy="304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754134"/>
              </p:ext>
            </p:extLst>
          </p:nvPr>
        </p:nvGraphicFramePr>
        <p:xfrm>
          <a:off x="789146" y="1998755"/>
          <a:ext cx="1346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" name="Equation" r:id="rId8" imgW="1346040" imgH="304560" progId="Equation.DSMT4">
                  <p:embed/>
                </p:oleObj>
              </mc:Choice>
              <mc:Fallback>
                <p:oleObj name="Equation" r:id="rId8" imgW="1346040" imgH="304560" progId="Equation.DSMT4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9146" y="1998755"/>
                        <a:ext cx="1346200" cy="304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191537" y="695246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A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2291038" y="2857816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B</a:t>
            </a:r>
            <a:endParaRPr 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3297382" y="2239399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C</a:t>
            </a:r>
            <a:endParaRPr 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3283527" y="86906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D</a:t>
            </a:r>
            <a:endParaRPr lang="en-US" sz="1600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501375" y="1541633"/>
            <a:ext cx="0" cy="57433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394363" y="1225497"/>
            <a:ext cx="0" cy="57433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3121051" y="1488734"/>
            <a:ext cx="264497" cy="4760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554883"/>
              </p:ext>
            </p:extLst>
          </p:nvPr>
        </p:nvGraphicFramePr>
        <p:xfrm>
          <a:off x="2091473" y="4942320"/>
          <a:ext cx="431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" name="Equation" r:id="rId9" imgW="431640" imgH="279360" progId="Equation.DSMT4">
                  <p:embed/>
                </p:oleObj>
              </mc:Choice>
              <mc:Fallback>
                <p:oleObj name="Equation" r:id="rId9" imgW="431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91473" y="4942320"/>
                        <a:ext cx="431800" cy="279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Rectangle 59"/>
          <p:cNvSpPr/>
          <p:nvPr/>
        </p:nvSpPr>
        <p:spPr>
          <a:xfrm>
            <a:off x="3347762" y="4844053"/>
            <a:ext cx="287167" cy="264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3515276" y="4836495"/>
            <a:ext cx="0" cy="3110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1919484" y="4949851"/>
            <a:ext cx="173812" cy="234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020245" y="4905769"/>
            <a:ext cx="0" cy="3110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338918"/>
              </p:ext>
            </p:extLst>
          </p:nvPr>
        </p:nvGraphicFramePr>
        <p:xfrm>
          <a:off x="2071740" y="1076745"/>
          <a:ext cx="9398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" name="Equation" r:id="rId11" imgW="939600" imgH="317160" progId="Equation.DSMT4">
                  <p:embed/>
                </p:oleObj>
              </mc:Choice>
              <mc:Fallback>
                <p:oleObj name="Equation" r:id="rId11" imgW="93960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71740" y="1076745"/>
                        <a:ext cx="939800" cy="317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740873"/>
              </p:ext>
            </p:extLst>
          </p:nvPr>
        </p:nvGraphicFramePr>
        <p:xfrm>
          <a:off x="2775751" y="1953359"/>
          <a:ext cx="952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" name="Equation" r:id="rId13" imgW="952200" imgH="317160" progId="Equation.DSMT4">
                  <p:embed/>
                </p:oleObj>
              </mc:Choice>
              <mc:Fallback>
                <p:oleObj name="Equation" r:id="rId13" imgW="95220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75751" y="1953359"/>
                        <a:ext cx="952500" cy="317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6" name="Straight Arrow Connector 55"/>
          <p:cNvCxnSpPr/>
          <p:nvPr/>
        </p:nvCxnSpPr>
        <p:spPr>
          <a:xfrm flipV="1">
            <a:off x="2495078" y="1322479"/>
            <a:ext cx="301021" cy="5075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173951" y="604562"/>
            <a:ext cx="94384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chemeClr val="accent2">
                    <a:lumMod val="50000"/>
                  </a:schemeClr>
                </a:solidFill>
              </a:rPr>
              <a:t>rotor coil</a:t>
            </a: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379801"/>
              </p:ext>
            </p:extLst>
          </p:nvPr>
        </p:nvGraphicFramePr>
        <p:xfrm>
          <a:off x="3440559" y="1390518"/>
          <a:ext cx="393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" name="Equation" r:id="rId15" imgW="393480" imgH="279360" progId="Equation.DSMT4">
                  <p:embed/>
                </p:oleObj>
              </mc:Choice>
              <mc:Fallback>
                <p:oleObj name="Equation" r:id="rId15" imgW="3934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40559" y="1390518"/>
                        <a:ext cx="393700" cy="279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159956" y="1671362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Z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231513" y="403041"/>
            <a:ext cx="1404101" cy="1304847"/>
            <a:chOff x="231513" y="403041"/>
            <a:chExt cx="1404101" cy="1304847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23716" y="536549"/>
              <a:ext cx="0" cy="7481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16200000">
              <a:off x="1187713" y="900547"/>
              <a:ext cx="0" cy="7481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370294" y="1284694"/>
              <a:ext cx="445868" cy="42319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823716" y="1269580"/>
              <a:ext cx="438307" cy="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V="1">
              <a:off x="605823" y="1059243"/>
              <a:ext cx="438307" cy="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445864" y="1277137"/>
              <a:ext cx="377852" cy="347623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7109814"/>
                </p:ext>
              </p:extLst>
            </p:nvPr>
          </p:nvGraphicFramePr>
          <p:xfrm>
            <a:off x="974292" y="1312535"/>
            <a:ext cx="1270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4" name="Equation" r:id="rId17" imgW="126720" imgH="253800" progId="Equation.DSMT4">
                    <p:embed/>
                  </p:oleObj>
                </mc:Choice>
                <mc:Fallback>
                  <p:oleObj name="Equation" r:id="rId17" imgW="126720" imgH="253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974292" y="1312535"/>
                          <a:ext cx="1270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6596462"/>
                </p:ext>
              </p:extLst>
            </p:nvPr>
          </p:nvGraphicFramePr>
          <p:xfrm>
            <a:off x="608104" y="796309"/>
            <a:ext cx="152400" cy="29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5" name="Equation" r:id="rId19" imgW="152280" imgH="291960" progId="Equation.DSMT4">
                    <p:embed/>
                  </p:oleObj>
                </mc:Choice>
                <mc:Fallback>
                  <p:oleObj name="Equation" r:id="rId19" imgW="152280" imgH="291960" progId="Equation.DSMT4">
                    <p:embed/>
                    <p:pic>
                      <p:nvPicPr>
                        <p:cNvPr id="26" name="Object 25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608104" y="796309"/>
                          <a:ext cx="152400" cy="292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4989449"/>
                </p:ext>
              </p:extLst>
            </p:nvPr>
          </p:nvGraphicFramePr>
          <p:xfrm>
            <a:off x="231513" y="1384602"/>
            <a:ext cx="15240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6" name="Equation" r:id="rId21" imgW="152280" imgH="266400" progId="Equation.DSMT4">
                    <p:embed/>
                  </p:oleObj>
                </mc:Choice>
                <mc:Fallback>
                  <p:oleObj name="Equation" r:id="rId21" imgW="152280" imgH="266400" progId="Equation.DSMT4">
                    <p:embed/>
                    <p:pic>
                      <p:nvPicPr>
                        <p:cNvPr id="26" name="Object 25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231513" y="1384602"/>
                          <a:ext cx="152400" cy="266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" name="TextBox 69"/>
            <p:cNvSpPr txBox="1"/>
            <p:nvPr/>
          </p:nvSpPr>
          <p:spPr>
            <a:xfrm>
              <a:off x="1345150" y="1239352"/>
              <a:ext cx="2904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X</a:t>
              </a:r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6853" y="403041"/>
              <a:ext cx="2904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0222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Image result for images of michael farad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5309"/>
            <a:ext cx="2705415" cy="15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IMAGES JAMES CLERK MAXWE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094" y="1239446"/>
            <a:ext cx="2649682" cy="156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Image result for IMAGES JAMES CLERK MAXWELL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1" r="18422" b="26421"/>
          <a:stretch/>
        </p:blipFill>
        <p:spPr bwMode="auto">
          <a:xfrm>
            <a:off x="4277274" y="1232602"/>
            <a:ext cx="1065541" cy="145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8764" y="2796099"/>
            <a:ext cx="1540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Michael Faraday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31627" y="2812472"/>
            <a:ext cx="18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James clerk Maxwell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58023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31586"/>
          <a:stretch/>
        </p:blipFill>
        <p:spPr bwMode="auto">
          <a:xfrm>
            <a:off x="128469" y="158698"/>
            <a:ext cx="5068166" cy="274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Image result for image world's tallest build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0" y="3627371"/>
            <a:ext cx="2555841" cy="14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Image result for image fighter je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2" r="13525" b="15465"/>
          <a:stretch/>
        </p:blipFill>
        <p:spPr bwMode="auto">
          <a:xfrm>
            <a:off x="2705415" y="3619290"/>
            <a:ext cx="2433362" cy="153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12" descr="Image result for images mobile pho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26" y="5120959"/>
            <a:ext cx="2561832" cy="144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0" name="Picture 14" descr="Image result for images robot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301" y="5123664"/>
            <a:ext cx="2468549" cy="144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01045" y="3083266"/>
            <a:ext cx="394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World after the work of Faraday and Maxwell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54330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 result for IMAGES ELECTROMAGNETIC INDU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8" y="884173"/>
            <a:ext cx="2413195" cy="169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7167" y="838830"/>
            <a:ext cx="59676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  coil  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22172" y="2434622"/>
            <a:ext cx="119212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galvanometer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1292251" y="846387"/>
            <a:ext cx="1125997" cy="181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85953" y="1610906"/>
            <a:ext cx="1125997" cy="181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2" name="Picture 4" descr="Image result for IMAGES ELECTROMAGNETIC INDU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643" y="323165"/>
            <a:ext cx="2538531" cy="169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04393" y="1626020"/>
            <a:ext cx="131927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 rotating B-field</a:t>
            </a:r>
          </a:p>
          <a:p>
            <a:endParaRPr lang="en-US" sz="1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400715"/>
              </p:ext>
            </p:extLst>
          </p:nvPr>
        </p:nvGraphicFramePr>
        <p:xfrm>
          <a:off x="4023289" y="2034650"/>
          <a:ext cx="800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2" name="Equation" r:id="rId5" imgW="799920" imgH="457200" progId="Equation.DSMT4">
                  <p:embed/>
                </p:oleObj>
              </mc:Choice>
              <mc:Fallback>
                <p:oleObj name="Equation" r:id="rId5" imgW="7999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3289" y="2034650"/>
                        <a:ext cx="800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4889395" y="1670102"/>
            <a:ext cx="166255" cy="120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78512" y="1586975"/>
            <a:ext cx="211597" cy="43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307504" y="1005084"/>
            <a:ext cx="370294" cy="279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307413" y="652425"/>
            <a:ext cx="76463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rotating</a:t>
            </a:r>
          </a:p>
          <a:p>
            <a:r>
              <a:rPr lang="en-AU" sz="1400" dirty="0"/>
              <a:t>shaft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3893127" y="439567"/>
            <a:ext cx="59676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  coil  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3710499" y="355180"/>
            <a:ext cx="90684" cy="128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105937" y="287167"/>
            <a:ext cx="415637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788224"/>
              </p:ext>
            </p:extLst>
          </p:nvPr>
        </p:nvGraphicFramePr>
        <p:xfrm>
          <a:off x="4300590" y="1053498"/>
          <a:ext cx="1397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3" name="Equation" r:id="rId7" imgW="139680" imgH="152280" progId="Equation.DSMT4">
                  <p:embed/>
                </p:oleObj>
              </mc:Choice>
              <mc:Fallback>
                <p:oleObj name="Equation" r:id="rId7" imgW="13968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00590" y="1053498"/>
                        <a:ext cx="139700" cy="15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512820"/>
              </p:ext>
            </p:extLst>
          </p:nvPr>
        </p:nvGraphicFramePr>
        <p:xfrm>
          <a:off x="4503423" y="564704"/>
          <a:ext cx="127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4" name="Equation" r:id="rId9" imgW="126720" imgH="177480" progId="Equation.DSMT4">
                  <p:embed/>
                </p:oleObj>
              </mc:Choice>
              <mc:Fallback>
                <p:oleObj name="Equation" r:id="rId9" imgW="1267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03423" y="564704"/>
                        <a:ext cx="127000" cy="177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7" name="Picture 9" descr="Image result for IMAGES ELECTROMAGNETIC INDUCTI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47" y="3161789"/>
            <a:ext cx="35433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01283" y="2995100"/>
            <a:ext cx="12505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laminated iron</a:t>
            </a:r>
          </a:p>
          <a:p>
            <a:pPr algn="ctr"/>
            <a:r>
              <a:rPr lang="en-AU" sz="1400" dirty="0"/>
              <a:t> core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2088257" y="3153798"/>
            <a:ext cx="105721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transformer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916920" y="4559406"/>
            <a:ext cx="79791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primary </a:t>
            </a:r>
          </a:p>
          <a:p>
            <a:pPr algn="ctr"/>
            <a:r>
              <a:rPr lang="en-AU" sz="1400" dirty="0"/>
              <a:t>coils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404441" y="4568223"/>
            <a:ext cx="97436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/>
              <a:t>secondary </a:t>
            </a:r>
          </a:p>
          <a:p>
            <a:pPr algn="ctr"/>
            <a:r>
              <a:rPr lang="en-AU" sz="1400" dirty="0"/>
              <a:t>coils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1522742" y="4893175"/>
            <a:ext cx="205173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magnetic flux enhanced in iron core produces eddy currents which oppose 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54048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Image result for IMAGES ELECTROMAGNETIC INDU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0" b="24184"/>
          <a:stretch/>
        </p:blipFill>
        <p:spPr bwMode="auto">
          <a:xfrm>
            <a:off x="98242" y="797078"/>
            <a:ext cx="4841455" cy="186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IMAGES ELECTROMAGNETIC INDUC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" t="44872" r="5409" b="14650"/>
          <a:stretch/>
        </p:blipFill>
        <p:spPr bwMode="auto">
          <a:xfrm>
            <a:off x="287167" y="3325090"/>
            <a:ext cx="4806268" cy="163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2737" y="4435973"/>
            <a:ext cx="76463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/>
              <a:t>rotating</a:t>
            </a:r>
          </a:p>
          <a:p>
            <a:pPr algn="ctr"/>
            <a:r>
              <a:rPr lang="en-AU" sz="1400" dirty="0"/>
              <a:t>loop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882958" y="4754628"/>
            <a:ext cx="74315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/>
              <a:t>magnet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82629" y="3190323"/>
            <a:ext cx="101194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/>
              <a:t>mechanical</a:t>
            </a:r>
          </a:p>
          <a:p>
            <a:pPr algn="ctr"/>
            <a:r>
              <a:rPr lang="en-AU" sz="1400" dirty="0"/>
              <a:t> input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156271" y="3206697"/>
            <a:ext cx="84843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/>
              <a:t>electrical</a:t>
            </a:r>
          </a:p>
          <a:p>
            <a:pPr algn="ctr"/>
            <a:r>
              <a:rPr lang="en-AU" sz="1400" dirty="0"/>
              <a:t> output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4115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 result for IMAGES ELECTROMAGNETIC INDU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80" y="504839"/>
            <a:ext cx="2018948" cy="173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31795" y="1942156"/>
            <a:ext cx="211597" cy="33855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>
                <a:solidFill>
                  <a:srgbClr val="FFC000"/>
                </a:solidFill>
              </a:rPr>
              <a:t>S</a:t>
            </a:r>
            <a:endParaRPr lang="en-US" sz="1600" b="1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3054" y="1512665"/>
            <a:ext cx="211597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N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24578" name="Picture 2" descr="Image result for IMAGES ELECTROMAGNETIC INDUC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8" r="31575" b="15796"/>
          <a:stretch/>
        </p:blipFill>
        <p:spPr bwMode="auto">
          <a:xfrm>
            <a:off x="3090821" y="385308"/>
            <a:ext cx="1556747" cy="213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Image result for IMAGES ELECTROMAGNETIC INDUCTI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" t="3563" r="14444" b="20424"/>
          <a:stretch/>
        </p:blipFill>
        <p:spPr bwMode="auto">
          <a:xfrm>
            <a:off x="2380461" y="2694249"/>
            <a:ext cx="2773429" cy="190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Image result for IMAGES ELECTROMAGNETIC INDUCTI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0" r="42910"/>
          <a:stretch/>
        </p:blipFill>
        <p:spPr bwMode="auto">
          <a:xfrm>
            <a:off x="763261" y="2685617"/>
            <a:ext cx="989970" cy="187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97" y="4791154"/>
            <a:ext cx="2627680" cy="198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Image result for images electrical generator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555" y="4813825"/>
            <a:ext cx="2451429" cy="194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527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Image result for images electrical genera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22" y="789749"/>
            <a:ext cx="20955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images electrical generat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871" y="706092"/>
            <a:ext cx="2105462" cy="187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Image result for images electrical generato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50" y="2754575"/>
            <a:ext cx="25527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0133" y="4360403"/>
            <a:ext cx="1197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peddle power</a:t>
            </a:r>
            <a:endParaRPr lang="en-US" sz="1400" dirty="0"/>
          </a:p>
        </p:txBody>
      </p:sp>
      <p:pic>
        <p:nvPicPr>
          <p:cNvPr id="23562" name="Picture 10" descr="Image result for images electrical generato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234" y="2750325"/>
            <a:ext cx="2692884" cy="196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751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85888"/>
            <a:ext cx="4791075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943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mage result for images electrical genera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6" y="1919296"/>
            <a:ext cx="4985039" cy="327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61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upload.wikimedia.org/wikipedia/commons/thumb/a/a6/Faraday_disc.svg/365px-Faraday_disc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773103"/>
            <a:ext cx="3476625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464849" y="1021462"/>
            <a:ext cx="0" cy="89172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448522" y="1037835"/>
            <a:ext cx="0" cy="89172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889257" y="1239356"/>
            <a:ext cx="226711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57102" y="1210387"/>
            <a:ext cx="226711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79135" y="1022721"/>
            <a:ext cx="226711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25874" y="1175121"/>
            <a:ext cx="0" cy="89172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995055" y="1178900"/>
            <a:ext cx="0" cy="89172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698151"/>
              </p:ext>
            </p:extLst>
          </p:nvPr>
        </p:nvGraphicFramePr>
        <p:xfrm>
          <a:off x="893579" y="1077378"/>
          <a:ext cx="1524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8" name="Equation" r:id="rId4" imgW="152280" imgH="164880" progId="Equation.DSMT4">
                  <p:embed/>
                </p:oleObj>
              </mc:Choice>
              <mc:Fallback>
                <p:oleObj name="Equation" r:id="rId4" imgW="1522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3579" y="1077378"/>
                        <a:ext cx="1524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3355" y="68018"/>
            <a:ext cx="4670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rgbClr val="7030A0"/>
                </a:solidFill>
              </a:rPr>
              <a:t>Faraday Disc dynamo </a:t>
            </a:r>
            <a:r>
              <a:rPr lang="en-AU" sz="1600" dirty="0"/>
              <a:t>– world’s first electric generator for producing a continuous DC voltage</a:t>
            </a:r>
            <a:endParaRPr lang="en-US" sz="1600" dirty="0"/>
          </a:p>
        </p:txBody>
      </p:sp>
      <p:pic>
        <p:nvPicPr>
          <p:cNvPr id="23556" name="Picture 4" descr="Image result for faraday dis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45"/>
          <a:stretch/>
        </p:blipFill>
        <p:spPr bwMode="auto">
          <a:xfrm>
            <a:off x="1005084" y="3846290"/>
            <a:ext cx="3320644" cy="182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962354" y="5373045"/>
            <a:ext cx="5636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200" dirty="0"/>
              <a:t>meter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076969" y="3976255"/>
            <a:ext cx="101194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200" dirty="0"/>
              <a:t>electron flow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090731" y="5209309"/>
            <a:ext cx="65627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200" dirty="0"/>
              <a:t>copper </a:t>
            </a:r>
          </a:p>
          <a:p>
            <a:pPr algn="ctr"/>
            <a:r>
              <a:rPr lang="en-AU" sz="1200" dirty="0"/>
              <a:t>disk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2194058" y="3841489"/>
            <a:ext cx="53893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200" dirty="0"/>
              <a:t>brush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167562" y="4930960"/>
            <a:ext cx="53893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200" dirty="0"/>
              <a:t>brush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265804" y="3971218"/>
            <a:ext cx="66152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200" dirty="0"/>
              <a:t>magnet</a:t>
            </a:r>
            <a:endParaRPr lang="en-US" sz="12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50295"/>
              </p:ext>
            </p:extLst>
          </p:nvPr>
        </p:nvGraphicFramePr>
        <p:xfrm>
          <a:off x="3578737" y="1243315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9" name="Equation" r:id="rId7" imgW="177480" imgH="241200" progId="Equation.DSMT4">
                  <p:embed/>
                </p:oleObj>
              </mc:Choice>
              <mc:Fallback>
                <p:oleObj name="Equation" r:id="rId7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8737" y="1243315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068051" y="2104631"/>
            <a:ext cx="93088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sz="1200" dirty="0"/>
              <a:t>copper disk</a:t>
            </a:r>
            <a:endParaRPr lang="en-US" sz="12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532065"/>
              </p:ext>
            </p:extLst>
          </p:nvPr>
        </p:nvGraphicFramePr>
        <p:xfrm>
          <a:off x="2278930" y="3457837"/>
          <a:ext cx="1778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0" name="Equation" r:id="rId9" imgW="177480" imgH="164880" progId="Equation.DSMT4">
                  <p:embed/>
                </p:oleObj>
              </mc:Choice>
              <mc:Fallback>
                <p:oleObj name="Equation" r:id="rId9" imgW="1774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78930" y="3457837"/>
                        <a:ext cx="1778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4092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Image result for images generator slip rin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9" y="502587"/>
            <a:ext cx="4870899" cy="286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206651"/>
            <a:ext cx="91403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600" dirty="0"/>
              <a:t>slip rings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046741" y="462238"/>
            <a:ext cx="117705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600" dirty="0"/>
              <a:t>rotating coil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479964" y="2238138"/>
            <a:ext cx="84189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600" dirty="0"/>
              <a:t>brushes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361662" y="2170125"/>
            <a:ext cx="77258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600" dirty="0"/>
              <a:t>CRO     </a:t>
            </a:r>
            <a:endParaRPr lang="en-US" sz="1600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211736" y="3340205"/>
            <a:ext cx="7557" cy="853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088305" y="4103464"/>
            <a:ext cx="18766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/>
          <p:cNvSpPr/>
          <p:nvPr/>
        </p:nvSpPr>
        <p:spPr>
          <a:xfrm>
            <a:off x="3219293" y="3597068"/>
            <a:ext cx="370294" cy="521509"/>
          </a:xfrm>
          <a:custGeom>
            <a:avLst/>
            <a:gdLst>
              <a:gd name="connsiteX0" fmla="*/ 0 w 370294"/>
              <a:gd name="connsiteY0" fmla="*/ 491281 h 521509"/>
              <a:gd name="connsiteX1" fmla="*/ 204040 w 370294"/>
              <a:gd name="connsiteY1" fmla="*/ 75 h 521509"/>
              <a:gd name="connsiteX2" fmla="*/ 370294 w 370294"/>
              <a:gd name="connsiteY2" fmla="*/ 521509 h 52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294" h="521509">
                <a:moveTo>
                  <a:pt x="0" y="491281"/>
                </a:moveTo>
                <a:cubicBezTo>
                  <a:pt x="71162" y="243159"/>
                  <a:pt x="142324" y="-4963"/>
                  <a:pt x="204040" y="75"/>
                </a:cubicBezTo>
                <a:cubicBezTo>
                  <a:pt x="265756" y="5113"/>
                  <a:pt x="318025" y="263311"/>
                  <a:pt x="370294" y="521509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/>
          <p:cNvSpPr/>
          <p:nvPr/>
        </p:nvSpPr>
        <p:spPr>
          <a:xfrm flipV="1">
            <a:off x="3590846" y="4104646"/>
            <a:ext cx="370294" cy="521509"/>
          </a:xfrm>
          <a:custGeom>
            <a:avLst/>
            <a:gdLst>
              <a:gd name="connsiteX0" fmla="*/ 0 w 370294"/>
              <a:gd name="connsiteY0" fmla="*/ 491281 h 521509"/>
              <a:gd name="connsiteX1" fmla="*/ 204040 w 370294"/>
              <a:gd name="connsiteY1" fmla="*/ 75 h 521509"/>
              <a:gd name="connsiteX2" fmla="*/ 370294 w 370294"/>
              <a:gd name="connsiteY2" fmla="*/ 521509 h 52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294" h="521509">
                <a:moveTo>
                  <a:pt x="0" y="491281"/>
                </a:moveTo>
                <a:cubicBezTo>
                  <a:pt x="71162" y="243159"/>
                  <a:pt x="142324" y="-4963"/>
                  <a:pt x="204040" y="75"/>
                </a:cubicBezTo>
                <a:cubicBezTo>
                  <a:pt x="265756" y="5113"/>
                  <a:pt x="318025" y="263311"/>
                  <a:pt x="370294" y="521509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/>
          <p:cNvSpPr/>
          <p:nvPr/>
        </p:nvSpPr>
        <p:spPr>
          <a:xfrm>
            <a:off x="3969957" y="3607143"/>
            <a:ext cx="370294" cy="521509"/>
          </a:xfrm>
          <a:custGeom>
            <a:avLst/>
            <a:gdLst>
              <a:gd name="connsiteX0" fmla="*/ 0 w 370294"/>
              <a:gd name="connsiteY0" fmla="*/ 491281 h 521509"/>
              <a:gd name="connsiteX1" fmla="*/ 204040 w 370294"/>
              <a:gd name="connsiteY1" fmla="*/ 75 h 521509"/>
              <a:gd name="connsiteX2" fmla="*/ 370294 w 370294"/>
              <a:gd name="connsiteY2" fmla="*/ 521509 h 52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294" h="521509">
                <a:moveTo>
                  <a:pt x="0" y="491281"/>
                </a:moveTo>
                <a:cubicBezTo>
                  <a:pt x="71162" y="243159"/>
                  <a:pt x="142324" y="-4963"/>
                  <a:pt x="204040" y="75"/>
                </a:cubicBezTo>
                <a:cubicBezTo>
                  <a:pt x="265756" y="5113"/>
                  <a:pt x="318025" y="263311"/>
                  <a:pt x="370294" y="521509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/>
          <p:cNvSpPr/>
          <p:nvPr/>
        </p:nvSpPr>
        <p:spPr>
          <a:xfrm flipV="1">
            <a:off x="4341511" y="4099607"/>
            <a:ext cx="370294" cy="521509"/>
          </a:xfrm>
          <a:custGeom>
            <a:avLst/>
            <a:gdLst>
              <a:gd name="connsiteX0" fmla="*/ 0 w 370294"/>
              <a:gd name="connsiteY0" fmla="*/ 491281 h 521509"/>
              <a:gd name="connsiteX1" fmla="*/ 204040 w 370294"/>
              <a:gd name="connsiteY1" fmla="*/ 75 h 521509"/>
              <a:gd name="connsiteX2" fmla="*/ 370294 w 370294"/>
              <a:gd name="connsiteY2" fmla="*/ 521509 h 52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294" h="521509">
                <a:moveTo>
                  <a:pt x="0" y="491281"/>
                </a:moveTo>
                <a:cubicBezTo>
                  <a:pt x="71162" y="243159"/>
                  <a:pt x="142324" y="-4963"/>
                  <a:pt x="204040" y="75"/>
                </a:cubicBezTo>
                <a:cubicBezTo>
                  <a:pt x="265756" y="5113"/>
                  <a:pt x="318025" y="263311"/>
                  <a:pt x="370294" y="521509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386051"/>
              </p:ext>
            </p:extLst>
          </p:nvPr>
        </p:nvGraphicFramePr>
        <p:xfrm>
          <a:off x="2994432" y="3450280"/>
          <a:ext cx="1524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1" name="Equation" r:id="rId4" imgW="152280" imgH="164880" progId="Equation.DSMT4">
                  <p:embed/>
                </p:oleObj>
              </mc:Choice>
              <mc:Fallback>
                <p:oleObj name="Equation" r:id="rId4" imgW="152280" imgH="16488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94432" y="3450280"/>
                        <a:ext cx="1524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698481"/>
              </p:ext>
            </p:extLst>
          </p:nvPr>
        </p:nvGraphicFramePr>
        <p:xfrm>
          <a:off x="4742834" y="4154291"/>
          <a:ext cx="1016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2" name="Equation" r:id="rId6" imgW="101520" imgH="177480" progId="Equation.DSMT4">
                  <p:embed/>
                </p:oleObj>
              </mc:Choice>
              <mc:Fallback>
                <p:oleObj name="Equation" r:id="rId6" imgW="101520" imgH="17748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2834" y="4154291"/>
                        <a:ext cx="1016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8028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lip art ac induction mo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04" y="937071"/>
            <a:ext cx="4158251" cy="294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62876" y="2508932"/>
            <a:ext cx="73116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stator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75402" y="2865372"/>
            <a:ext cx="65960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rotor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81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mage result for images generator Dc split r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r="48227" b="18679"/>
          <a:stretch/>
        </p:blipFill>
        <p:spPr bwMode="auto">
          <a:xfrm>
            <a:off x="491206" y="346850"/>
            <a:ext cx="4216819" cy="424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6615" y="1405607"/>
            <a:ext cx="65915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600" dirty="0"/>
              <a:t>brush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69795" y="3757101"/>
            <a:ext cx="96231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600" dirty="0"/>
              <a:t>armature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993841" y="2797359"/>
            <a:ext cx="149111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600" dirty="0"/>
              <a:t>commutator:</a:t>
            </a:r>
          </a:p>
          <a:p>
            <a:r>
              <a:rPr lang="en-AU" sz="1600" dirty="0"/>
              <a:t> single split-ring</a:t>
            </a:r>
            <a:endParaRPr lang="en-US" sz="1600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544245" y="4171478"/>
            <a:ext cx="7557" cy="853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20814" y="4934737"/>
            <a:ext cx="18766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/>
          <p:cNvSpPr/>
          <p:nvPr/>
        </p:nvSpPr>
        <p:spPr>
          <a:xfrm>
            <a:off x="3551802" y="4428341"/>
            <a:ext cx="370294" cy="521509"/>
          </a:xfrm>
          <a:custGeom>
            <a:avLst/>
            <a:gdLst>
              <a:gd name="connsiteX0" fmla="*/ 0 w 370294"/>
              <a:gd name="connsiteY0" fmla="*/ 491281 h 521509"/>
              <a:gd name="connsiteX1" fmla="*/ 204040 w 370294"/>
              <a:gd name="connsiteY1" fmla="*/ 75 h 521509"/>
              <a:gd name="connsiteX2" fmla="*/ 370294 w 370294"/>
              <a:gd name="connsiteY2" fmla="*/ 521509 h 52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294" h="521509">
                <a:moveTo>
                  <a:pt x="0" y="491281"/>
                </a:moveTo>
                <a:cubicBezTo>
                  <a:pt x="71162" y="243159"/>
                  <a:pt x="142324" y="-4963"/>
                  <a:pt x="204040" y="75"/>
                </a:cubicBezTo>
                <a:cubicBezTo>
                  <a:pt x="265756" y="5113"/>
                  <a:pt x="318025" y="263311"/>
                  <a:pt x="370294" y="521509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/>
          <p:cNvSpPr/>
          <p:nvPr/>
        </p:nvSpPr>
        <p:spPr>
          <a:xfrm>
            <a:off x="3923355" y="4422043"/>
            <a:ext cx="370294" cy="521509"/>
          </a:xfrm>
          <a:custGeom>
            <a:avLst/>
            <a:gdLst>
              <a:gd name="connsiteX0" fmla="*/ 0 w 370294"/>
              <a:gd name="connsiteY0" fmla="*/ 491281 h 521509"/>
              <a:gd name="connsiteX1" fmla="*/ 204040 w 370294"/>
              <a:gd name="connsiteY1" fmla="*/ 75 h 521509"/>
              <a:gd name="connsiteX2" fmla="*/ 370294 w 370294"/>
              <a:gd name="connsiteY2" fmla="*/ 521509 h 52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294" h="521509">
                <a:moveTo>
                  <a:pt x="0" y="491281"/>
                </a:moveTo>
                <a:cubicBezTo>
                  <a:pt x="71162" y="243159"/>
                  <a:pt x="142324" y="-4963"/>
                  <a:pt x="204040" y="75"/>
                </a:cubicBezTo>
                <a:cubicBezTo>
                  <a:pt x="265756" y="5113"/>
                  <a:pt x="318025" y="263311"/>
                  <a:pt x="370294" y="521509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/>
          <p:nvPr/>
        </p:nvSpPr>
        <p:spPr>
          <a:xfrm>
            <a:off x="4302466" y="4423302"/>
            <a:ext cx="370294" cy="521509"/>
          </a:xfrm>
          <a:custGeom>
            <a:avLst/>
            <a:gdLst>
              <a:gd name="connsiteX0" fmla="*/ 0 w 370294"/>
              <a:gd name="connsiteY0" fmla="*/ 491281 h 521509"/>
              <a:gd name="connsiteX1" fmla="*/ 204040 w 370294"/>
              <a:gd name="connsiteY1" fmla="*/ 75 h 521509"/>
              <a:gd name="connsiteX2" fmla="*/ 370294 w 370294"/>
              <a:gd name="connsiteY2" fmla="*/ 521509 h 52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294" h="521509">
                <a:moveTo>
                  <a:pt x="0" y="491281"/>
                </a:moveTo>
                <a:cubicBezTo>
                  <a:pt x="71162" y="243159"/>
                  <a:pt x="142324" y="-4963"/>
                  <a:pt x="204040" y="75"/>
                </a:cubicBezTo>
                <a:cubicBezTo>
                  <a:pt x="265756" y="5113"/>
                  <a:pt x="318025" y="263311"/>
                  <a:pt x="370294" y="521509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/>
          <p:nvPr/>
        </p:nvSpPr>
        <p:spPr>
          <a:xfrm>
            <a:off x="4681577" y="4424561"/>
            <a:ext cx="370294" cy="521509"/>
          </a:xfrm>
          <a:custGeom>
            <a:avLst/>
            <a:gdLst>
              <a:gd name="connsiteX0" fmla="*/ 0 w 370294"/>
              <a:gd name="connsiteY0" fmla="*/ 491281 h 521509"/>
              <a:gd name="connsiteX1" fmla="*/ 204040 w 370294"/>
              <a:gd name="connsiteY1" fmla="*/ 75 h 521509"/>
              <a:gd name="connsiteX2" fmla="*/ 370294 w 370294"/>
              <a:gd name="connsiteY2" fmla="*/ 521509 h 52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294" h="521509">
                <a:moveTo>
                  <a:pt x="0" y="491281"/>
                </a:moveTo>
                <a:cubicBezTo>
                  <a:pt x="71162" y="243159"/>
                  <a:pt x="142324" y="-4963"/>
                  <a:pt x="204040" y="75"/>
                </a:cubicBezTo>
                <a:cubicBezTo>
                  <a:pt x="265756" y="5113"/>
                  <a:pt x="318025" y="263311"/>
                  <a:pt x="370294" y="521509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197245"/>
              </p:ext>
            </p:extLst>
          </p:nvPr>
        </p:nvGraphicFramePr>
        <p:xfrm>
          <a:off x="3326941" y="4281553"/>
          <a:ext cx="1524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9" name="Equation" r:id="rId4" imgW="152280" imgH="164880" progId="Equation.DSMT4">
                  <p:embed/>
                </p:oleObj>
              </mc:Choice>
              <mc:Fallback>
                <p:oleObj name="Equation" r:id="rId4" imgW="1522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6941" y="4281553"/>
                        <a:ext cx="1524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471224"/>
              </p:ext>
            </p:extLst>
          </p:nvPr>
        </p:nvGraphicFramePr>
        <p:xfrm>
          <a:off x="5075343" y="4985564"/>
          <a:ext cx="1016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0" name="Equation" r:id="rId6" imgW="101520" imgH="177480" progId="Equation.DSMT4">
                  <p:embed/>
                </p:oleObj>
              </mc:Choice>
              <mc:Fallback>
                <p:oleObj name="Equation" r:id="rId6" imgW="101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75343" y="4985564"/>
                        <a:ext cx="1016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5737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ylinder 3"/>
          <p:cNvSpPr/>
          <p:nvPr/>
        </p:nvSpPr>
        <p:spPr>
          <a:xfrm>
            <a:off x="2410691" y="1624761"/>
            <a:ext cx="740589" cy="1564304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le: Hollow 4"/>
          <p:cNvSpPr/>
          <p:nvPr/>
        </p:nvSpPr>
        <p:spPr>
          <a:xfrm>
            <a:off x="2259550" y="1450950"/>
            <a:ext cx="1042870" cy="559219"/>
          </a:xfrm>
          <a:prstGeom prst="donu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ylinder 5"/>
          <p:cNvSpPr/>
          <p:nvPr/>
        </p:nvSpPr>
        <p:spPr>
          <a:xfrm>
            <a:off x="2411950" y="982412"/>
            <a:ext cx="740589" cy="832533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720529" y="2289779"/>
            <a:ext cx="1404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electromagnet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340205" y="1133554"/>
            <a:ext cx="1308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coil</a:t>
            </a:r>
          </a:p>
          <a:p>
            <a:r>
              <a:rPr lang="en-A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AU" sz="1600" dirty="0"/>
              <a:t> = 320 turns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412941"/>
              </p:ext>
            </p:extLst>
          </p:nvPr>
        </p:nvGraphicFramePr>
        <p:xfrm>
          <a:off x="3409334" y="1719406"/>
          <a:ext cx="939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9" name="Equation" r:id="rId3" imgW="939600" imgH="241200" progId="Equation.DSMT4">
                  <p:embed/>
                </p:oleObj>
              </mc:Choice>
              <mc:Fallback>
                <p:oleObj name="Equation" r:id="rId3" imgW="939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09334" y="1719406"/>
                        <a:ext cx="939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906878"/>
              </p:ext>
            </p:extLst>
          </p:nvPr>
        </p:nvGraphicFramePr>
        <p:xfrm>
          <a:off x="2262450" y="3228083"/>
          <a:ext cx="1117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0" name="Equation" r:id="rId5" imgW="1117440" imgH="291960" progId="Equation.DSMT4">
                  <p:embed/>
                </p:oleObj>
              </mc:Choice>
              <mc:Fallback>
                <p:oleObj name="Equation" r:id="rId5" imgW="111744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2450" y="3228083"/>
                        <a:ext cx="11176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028299"/>
              </p:ext>
            </p:extLst>
          </p:nvPr>
        </p:nvGraphicFramePr>
        <p:xfrm>
          <a:off x="3309938" y="2633663"/>
          <a:ext cx="1244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1" name="Equation" r:id="rId7" imgW="1244520" imgH="558720" progId="Equation.DSMT4">
                  <p:embed/>
                </p:oleObj>
              </mc:Choice>
              <mc:Fallback>
                <p:oleObj name="Equation" r:id="rId7" imgW="124452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09938" y="2633663"/>
                        <a:ext cx="12446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476312"/>
              </p:ext>
            </p:extLst>
          </p:nvPr>
        </p:nvGraphicFramePr>
        <p:xfrm>
          <a:off x="203200" y="3711575"/>
          <a:ext cx="48895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2" name="Equation" r:id="rId9" imgW="4889160" imgH="2031840" progId="Equation.DSMT4">
                  <p:embed/>
                </p:oleObj>
              </mc:Choice>
              <mc:Fallback>
                <p:oleObj name="Equation" r:id="rId9" imgW="4889160" imgH="2031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3200" y="3711575"/>
                        <a:ext cx="4889500" cy="20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reeform: Shape 13"/>
          <p:cNvSpPr/>
          <p:nvPr/>
        </p:nvSpPr>
        <p:spPr>
          <a:xfrm>
            <a:off x="2478704" y="2644960"/>
            <a:ext cx="604562" cy="60498"/>
          </a:xfrm>
          <a:custGeom>
            <a:avLst/>
            <a:gdLst>
              <a:gd name="connsiteX0" fmla="*/ 0 w 604562"/>
              <a:gd name="connsiteY0" fmla="*/ 7557 h 60498"/>
              <a:gd name="connsiteX1" fmla="*/ 287167 w 604562"/>
              <a:gd name="connsiteY1" fmla="*/ 60456 h 60498"/>
              <a:gd name="connsiteX2" fmla="*/ 604562 w 604562"/>
              <a:gd name="connsiteY2" fmla="*/ 0 h 6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4562" h="60498">
                <a:moveTo>
                  <a:pt x="0" y="7557"/>
                </a:moveTo>
                <a:cubicBezTo>
                  <a:pt x="93203" y="34636"/>
                  <a:pt x="186407" y="61715"/>
                  <a:pt x="287167" y="60456"/>
                </a:cubicBezTo>
                <a:cubicBezTo>
                  <a:pt x="387927" y="59197"/>
                  <a:pt x="496244" y="29598"/>
                  <a:pt x="604562" y="0"/>
                </a:cubicBez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310841"/>
              </p:ext>
            </p:extLst>
          </p:nvPr>
        </p:nvGraphicFramePr>
        <p:xfrm>
          <a:off x="2572393" y="2692741"/>
          <a:ext cx="482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3" name="Equation" r:id="rId11" imgW="482400" imgH="304560" progId="Equation.DSMT4">
                  <p:embed/>
                </p:oleObj>
              </mc:Choice>
              <mc:Fallback>
                <p:oleObj name="Equation" r:id="rId11" imgW="4824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72393" y="2692741"/>
                        <a:ext cx="482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15"/>
          <p:cNvSpPr/>
          <p:nvPr/>
        </p:nvSpPr>
        <p:spPr>
          <a:xfrm>
            <a:off x="838829" y="2932126"/>
            <a:ext cx="710361" cy="27205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201567" y="2569388"/>
            <a:ext cx="0" cy="49120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6" idx="5"/>
          </p:cNvCxnSpPr>
          <p:nvPr/>
        </p:nvCxnSpPr>
        <p:spPr>
          <a:xfrm flipV="1">
            <a:off x="1216681" y="3164338"/>
            <a:ext cx="228479" cy="39841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98098"/>
              </p:ext>
            </p:extLst>
          </p:nvPr>
        </p:nvGraphicFramePr>
        <p:xfrm>
          <a:off x="1069805" y="3268335"/>
          <a:ext cx="482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4" name="Equation" r:id="rId13" imgW="482400" imgH="304560" progId="Equation.DSMT4">
                  <p:embed/>
                </p:oleObj>
              </mc:Choice>
              <mc:Fallback>
                <p:oleObj name="Equation" r:id="rId13" imgW="482400" imgH="30456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69805" y="3268335"/>
                        <a:ext cx="482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623253"/>
              </p:ext>
            </p:extLst>
          </p:nvPr>
        </p:nvGraphicFramePr>
        <p:xfrm>
          <a:off x="1329106" y="2513786"/>
          <a:ext cx="520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5" name="Equation" r:id="rId14" imgW="520560" imgH="330120" progId="Equation.DSMT4">
                  <p:embed/>
                </p:oleObj>
              </mc:Choice>
              <mc:Fallback>
                <p:oleObj name="Equation" r:id="rId14" imgW="5205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329106" y="2513786"/>
                        <a:ext cx="520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Oval 23"/>
          <p:cNvSpPr/>
          <p:nvPr/>
        </p:nvSpPr>
        <p:spPr>
          <a:xfrm>
            <a:off x="870317" y="1316188"/>
            <a:ext cx="710361" cy="27205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233055" y="953450"/>
            <a:ext cx="0" cy="49120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24" idx="5"/>
          </p:cNvCxnSpPr>
          <p:nvPr/>
        </p:nvCxnSpPr>
        <p:spPr>
          <a:xfrm flipV="1">
            <a:off x="1248169" y="1548400"/>
            <a:ext cx="228479" cy="39841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940617"/>
              </p:ext>
            </p:extLst>
          </p:nvPr>
        </p:nvGraphicFramePr>
        <p:xfrm>
          <a:off x="1089025" y="1665288"/>
          <a:ext cx="508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6" name="Equation" r:id="rId16" imgW="507960" imgH="279360" progId="Equation.DSMT4">
                  <p:embed/>
                </p:oleObj>
              </mc:Choice>
              <mc:Fallback>
                <p:oleObj name="Equation" r:id="rId16" imgW="507960" imgH="27936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89025" y="1665288"/>
                        <a:ext cx="508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361681"/>
              </p:ext>
            </p:extLst>
          </p:nvPr>
        </p:nvGraphicFramePr>
        <p:xfrm>
          <a:off x="1347788" y="911225"/>
          <a:ext cx="546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7" name="Equation" r:id="rId18" imgW="545760" imgH="304560" progId="Equation.DSMT4">
                  <p:embed/>
                </p:oleObj>
              </mc:Choice>
              <mc:Fallback>
                <p:oleObj name="Equation" r:id="rId18" imgW="545760" imgH="304560" progId="Equation.DSMT4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47788" y="911225"/>
                        <a:ext cx="546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6516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61262" y="1216681"/>
            <a:ext cx="2624807" cy="937071"/>
            <a:chOff x="1168819" y="1216681"/>
            <a:chExt cx="2624807" cy="93707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254466" y="1216681"/>
              <a:ext cx="0" cy="9370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1168819" y="2063068"/>
              <a:ext cx="262480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791015" y="2123523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0     1     2     3     4     5</a:t>
            </a:r>
            <a:endParaRPr lang="en-US" sz="1400" dirty="0"/>
          </a:p>
        </p:txBody>
      </p:sp>
      <p:sp>
        <p:nvSpPr>
          <p:cNvPr id="12" name="Freeform: Shape 11"/>
          <p:cNvSpPr/>
          <p:nvPr/>
        </p:nvSpPr>
        <p:spPr>
          <a:xfrm>
            <a:off x="1246909" y="1473620"/>
            <a:ext cx="2168866" cy="589448"/>
          </a:xfrm>
          <a:custGeom>
            <a:avLst/>
            <a:gdLst>
              <a:gd name="connsiteX0" fmla="*/ 0 w 2168866"/>
              <a:gd name="connsiteY0" fmla="*/ 0 h 589448"/>
              <a:gd name="connsiteX1" fmla="*/ 733032 w 2168866"/>
              <a:gd name="connsiteY1" fmla="*/ 0 h 589448"/>
              <a:gd name="connsiteX2" fmla="*/ 1549190 w 2168866"/>
              <a:gd name="connsiteY2" fmla="*/ 589448 h 589448"/>
              <a:gd name="connsiteX3" fmla="*/ 2168866 w 2168866"/>
              <a:gd name="connsiteY3" fmla="*/ 589448 h 58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866" h="589448">
                <a:moveTo>
                  <a:pt x="0" y="0"/>
                </a:moveTo>
                <a:lnTo>
                  <a:pt x="733032" y="0"/>
                </a:lnTo>
                <a:lnTo>
                  <a:pt x="1549190" y="589448"/>
                </a:lnTo>
                <a:lnTo>
                  <a:pt x="2168866" y="589448"/>
                </a:ln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619814" y="2176422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A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2627" y="1081913"/>
            <a:ext cx="623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[T]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018" y="1360264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0.080</a:t>
            </a:r>
            <a:endParaRPr lang="en-US" sz="1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161262" y="2780980"/>
            <a:ext cx="2624807" cy="937071"/>
            <a:chOff x="1168819" y="1216681"/>
            <a:chExt cx="2624807" cy="93707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1254466" y="1216681"/>
              <a:ext cx="0" cy="9370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168819" y="2063068"/>
              <a:ext cx="262480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791015" y="3687822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0     1     2     3     4     5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619814" y="3740721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A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7284" y="2593312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[kV]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1273" y="283387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6.8</a:t>
            </a:r>
            <a:endParaRPr lang="en-US" sz="1400" dirty="0"/>
          </a:p>
        </p:txBody>
      </p:sp>
      <p:sp>
        <p:nvSpPr>
          <p:cNvPr id="24" name="Freeform: Shape 23"/>
          <p:cNvSpPr/>
          <p:nvPr/>
        </p:nvSpPr>
        <p:spPr>
          <a:xfrm>
            <a:off x="1246909" y="2992582"/>
            <a:ext cx="2161309" cy="634790"/>
          </a:xfrm>
          <a:custGeom>
            <a:avLst/>
            <a:gdLst>
              <a:gd name="connsiteX0" fmla="*/ 0 w 2161309"/>
              <a:gd name="connsiteY0" fmla="*/ 634790 h 634790"/>
              <a:gd name="connsiteX1" fmla="*/ 740589 w 2161309"/>
              <a:gd name="connsiteY1" fmla="*/ 634790 h 634790"/>
              <a:gd name="connsiteX2" fmla="*/ 740589 w 2161309"/>
              <a:gd name="connsiteY2" fmla="*/ 0 h 634790"/>
              <a:gd name="connsiteX3" fmla="*/ 1526519 w 2161309"/>
              <a:gd name="connsiteY3" fmla="*/ 0 h 634790"/>
              <a:gd name="connsiteX4" fmla="*/ 1526519 w 2161309"/>
              <a:gd name="connsiteY4" fmla="*/ 634790 h 634790"/>
              <a:gd name="connsiteX5" fmla="*/ 2161309 w 2161309"/>
              <a:gd name="connsiteY5" fmla="*/ 634790 h 63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1309" h="634790">
                <a:moveTo>
                  <a:pt x="0" y="634790"/>
                </a:moveTo>
                <a:lnTo>
                  <a:pt x="740589" y="634790"/>
                </a:lnTo>
                <a:lnTo>
                  <a:pt x="740589" y="0"/>
                </a:lnTo>
                <a:lnTo>
                  <a:pt x="1526519" y="0"/>
                </a:lnTo>
                <a:lnTo>
                  <a:pt x="1526519" y="634790"/>
                </a:lnTo>
                <a:lnTo>
                  <a:pt x="2161309" y="634790"/>
                </a:lnTo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161262" y="4239481"/>
            <a:ext cx="2624807" cy="937071"/>
            <a:chOff x="1168819" y="1216681"/>
            <a:chExt cx="2624807" cy="9370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1254466" y="1216681"/>
              <a:ext cx="0" cy="9370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168819" y="2063068"/>
              <a:ext cx="262480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1791015" y="5146323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0     1     2     3     4     5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3619814" y="5199222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A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2399" y="4059370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[A]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0588" y="4277266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136</a:t>
            </a:r>
            <a:endParaRPr lang="en-US" sz="1400" dirty="0"/>
          </a:p>
        </p:txBody>
      </p:sp>
      <p:sp>
        <p:nvSpPr>
          <p:cNvPr id="33" name="Freeform: Shape 32"/>
          <p:cNvSpPr/>
          <p:nvPr/>
        </p:nvSpPr>
        <p:spPr>
          <a:xfrm>
            <a:off x="1248169" y="4452343"/>
            <a:ext cx="2161309" cy="634790"/>
          </a:xfrm>
          <a:custGeom>
            <a:avLst/>
            <a:gdLst>
              <a:gd name="connsiteX0" fmla="*/ 0 w 2161309"/>
              <a:gd name="connsiteY0" fmla="*/ 634790 h 634790"/>
              <a:gd name="connsiteX1" fmla="*/ 740589 w 2161309"/>
              <a:gd name="connsiteY1" fmla="*/ 634790 h 634790"/>
              <a:gd name="connsiteX2" fmla="*/ 740589 w 2161309"/>
              <a:gd name="connsiteY2" fmla="*/ 0 h 634790"/>
              <a:gd name="connsiteX3" fmla="*/ 1526519 w 2161309"/>
              <a:gd name="connsiteY3" fmla="*/ 0 h 634790"/>
              <a:gd name="connsiteX4" fmla="*/ 1526519 w 2161309"/>
              <a:gd name="connsiteY4" fmla="*/ 634790 h 634790"/>
              <a:gd name="connsiteX5" fmla="*/ 2161309 w 2161309"/>
              <a:gd name="connsiteY5" fmla="*/ 634790 h 63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1309" h="634790">
                <a:moveTo>
                  <a:pt x="0" y="634790"/>
                </a:moveTo>
                <a:lnTo>
                  <a:pt x="740589" y="634790"/>
                </a:lnTo>
                <a:lnTo>
                  <a:pt x="740589" y="0"/>
                </a:lnTo>
                <a:lnTo>
                  <a:pt x="1526519" y="0"/>
                </a:lnTo>
                <a:lnTo>
                  <a:pt x="1526519" y="634790"/>
                </a:lnTo>
                <a:lnTo>
                  <a:pt x="2161309" y="634790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24" idx="2"/>
            <a:endCxn id="23" idx="3"/>
          </p:cNvCxnSpPr>
          <p:nvPr/>
        </p:nvCxnSpPr>
        <p:spPr>
          <a:xfrm flipH="1" flipV="1">
            <a:off x="1243565" y="2987767"/>
            <a:ext cx="74393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1229710" y="4439976"/>
            <a:ext cx="74393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873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Image result for images electric mo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74" y="685624"/>
            <a:ext cx="3798586" cy="213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9154" y="2924569"/>
            <a:ext cx="4930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VOLVO: in the future all our cars will have electric motors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7647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buyersguide.caranddriver.com/media/assets/submodel/765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" t="14373" r="5549" b="13042"/>
          <a:stretch/>
        </p:blipFill>
        <p:spPr bwMode="auto">
          <a:xfrm>
            <a:off x="476093" y="1187611"/>
            <a:ext cx="3317534" cy="166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21051" y="2486261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  <a:latin typeface="Bradley Hand ITC" panose="03070402050302030203" pitchFamily="66" charset="0"/>
              </a:rPr>
              <a:t>NO PETROL</a:t>
            </a:r>
            <a:endParaRPr lang="en-US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531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 result for images electric motor in electric c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t="11826" r="4290" b="5346"/>
          <a:stretch/>
        </p:blipFill>
        <p:spPr bwMode="auto">
          <a:xfrm>
            <a:off x="491207" y="1574476"/>
            <a:ext cx="4587114" cy="255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91207" y="2259550"/>
            <a:ext cx="929514" cy="8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85146" y="2104630"/>
            <a:ext cx="173066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400" dirty="0"/>
              <a:t>electronics controller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717917" y="2463590"/>
            <a:ext cx="597005" cy="8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7917" y="2456033"/>
            <a:ext cx="597005" cy="113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2367867"/>
            <a:ext cx="141089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400" dirty="0"/>
              <a:t>DC/DC converter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597005" y="2796099"/>
            <a:ext cx="770816" cy="98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3887" y="2670147"/>
            <a:ext cx="125797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400" dirty="0"/>
              <a:t>cooling system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2871669" y="3997666"/>
            <a:ext cx="566777" cy="83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791060" y="3879272"/>
            <a:ext cx="150611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400" dirty="0"/>
              <a:t>secondary battery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3294863" y="3808740"/>
            <a:ext cx="528992" cy="98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00661" y="3612258"/>
            <a:ext cx="438308" cy="83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97382" y="3501420"/>
            <a:ext cx="111235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400" dirty="0"/>
              <a:t>transmission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185284" y="3668935"/>
            <a:ext cx="73699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400" dirty="0"/>
              <a:t>charger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3718056" y="3453560"/>
            <a:ext cx="400523" cy="90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37445" y="3335166"/>
            <a:ext cx="109921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400" dirty="0"/>
              <a:t>charge point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4337732" y="3181507"/>
            <a:ext cx="665018" cy="755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93933" y="3056815"/>
            <a:ext cx="124521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400" dirty="0"/>
              <a:t>primary battery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148668" y="1927041"/>
            <a:ext cx="702803" cy="98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1780" y="1739375"/>
            <a:ext cx="18287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400" dirty="0"/>
              <a:t>electric traction motor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8677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images ELECTRICAL transformer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9" t="4427" r="4010" b="4772"/>
          <a:stretch/>
        </p:blipFill>
        <p:spPr bwMode="auto">
          <a:xfrm>
            <a:off x="1806129" y="1330038"/>
            <a:ext cx="2161308" cy="284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28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854" y="730093"/>
            <a:ext cx="4433998" cy="2670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18961" y="2977468"/>
            <a:ext cx="217655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600" dirty="0"/>
              <a:t>laminated soft iron core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41824" y="1685217"/>
            <a:ext cx="62228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600" dirty="0"/>
              <a:t>input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764519" y="862761"/>
            <a:ext cx="83811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600" dirty="0"/>
              <a:t>primary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636188" y="855204"/>
            <a:ext cx="103996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600" dirty="0"/>
              <a:t>secondary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891729" y="1821243"/>
            <a:ext cx="415636" cy="317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92797" y="1671362"/>
            <a:ext cx="415636" cy="317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29346" y="1754489"/>
            <a:ext cx="415636" cy="317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112281" y="1777160"/>
            <a:ext cx="415636" cy="317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258274"/>
              </p:ext>
            </p:extLst>
          </p:nvPr>
        </p:nvGraphicFramePr>
        <p:xfrm>
          <a:off x="2220572" y="1715471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" name="Equation" r:id="rId4" imgW="279360" imgH="279360" progId="Equation.DSMT4">
                  <p:embed/>
                </p:oleObj>
              </mc:Choice>
              <mc:Fallback>
                <p:oleObj name="Equation" r:id="rId4" imgW="2793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0572" y="1715471"/>
                        <a:ext cx="279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278948"/>
              </p:ext>
            </p:extLst>
          </p:nvPr>
        </p:nvGraphicFramePr>
        <p:xfrm>
          <a:off x="2923375" y="1730585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3" name="Equation" r:id="rId6" imgW="279360" imgH="279360" progId="Equation.DSMT4">
                  <p:embed/>
                </p:oleObj>
              </mc:Choice>
              <mc:Fallback>
                <p:oleObj name="Equation" r:id="rId6" imgW="2793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23375" y="1730585"/>
                        <a:ext cx="279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950161"/>
              </p:ext>
            </p:extLst>
          </p:nvPr>
        </p:nvGraphicFramePr>
        <p:xfrm>
          <a:off x="4125257" y="1692800"/>
          <a:ext cx="203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4" name="Equation" r:id="rId8" imgW="203040" imgH="279360" progId="Equation.DSMT4">
                  <p:embed/>
                </p:oleObj>
              </mc:Choice>
              <mc:Fallback>
                <p:oleObj name="Equation" r:id="rId8" imgW="2030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25257" y="1692800"/>
                        <a:ext cx="203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420668"/>
              </p:ext>
            </p:extLst>
          </p:nvPr>
        </p:nvGraphicFramePr>
        <p:xfrm>
          <a:off x="1005413" y="1715471"/>
          <a:ext cx="215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" name="Equation" r:id="rId10" imgW="215640" imgH="279360" progId="Equation.DSMT4">
                  <p:embed/>
                </p:oleObj>
              </mc:Choice>
              <mc:Fallback>
                <p:oleObj name="Equation" r:id="rId10" imgW="215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05413" y="1715471"/>
                        <a:ext cx="215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566777" y="2259550"/>
            <a:ext cx="392965" cy="196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37233" y="2155011"/>
            <a:ext cx="392965" cy="196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69220" y="1678920"/>
            <a:ext cx="75373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600" dirty="0"/>
              <a:t>output</a:t>
            </a:r>
            <a:endParaRPr lang="en-US" sz="1600" dirty="0"/>
          </a:p>
        </p:txBody>
      </p:sp>
      <p:sp>
        <p:nvSpPr>
          <p:cNvPr id="21" name="Freeform: Shape 20"/>
          <p:cNvSpPr/>
          <p:nvPr/>
        </p:nvSpPr>
        <p:spPr>
          <a:xfrm>
            <a:off x="272054" y="2123524"/>
            <a:ext cx="604562" cy="662433"/>
          </a:xfrm>
          <a:custGeom>
            <a:avLst/>
            <a:gdLst>
              <a:gd name="connsiteX0" fmla="*/ 0 w 3589587"/>
              <a:gd name="connsiteY0" fmla="*/ 702825 h 1478613"/>
              <a:gd name="connsiteX1" fmla="*/ 710360 w 3589587"/>
              <a:gd name="connsiteY1" fmla="*/ 22693 h 1478613"/>
              <a:gd name="connsiteX2" fmla="*/ 1450949 w 3589587"/>
              <a:gd name="connsiteY2" fmla="*/ 1443413 h 1478613"/>
              <a:gd name="connsiteX3" fmla="*/ 2161309 w 3589587"/>
              <a:gd name="connsiteY3" fmla="*/ 15136 h 1478613"/>
              <a:gd name="connsiteX4" fmla="*/ 2894340 w 3589587"/>
              <a:gd name="connsiteY4" fmla="*/ 1458527 h 1478613"/>
              <a:gd name="connsiteX5" fmla="*/ 3589587 w 3589587"/>
              <a:gd name="connsiteY5" fmla="*/ 725496 h 147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587" h="1478613">
                <a:moveTo>
                  <a:pt x="0" y="702825"/>
                </a:moveTo>
                <a:cubicBezTo>
                  <a:pt x="234267" y="301043"/>
                  <a:pt x="468535" y="-100738"/>
                  <a:pt x="710360" y="22693"/>
                </a:cubicBezTo>
                <a:cubicBezTo>
                  <a:pt x="952185" y="146124"/>
                  <a:pt x="1209124" y="1444672"/>
                  <a:pt x="1450949" y="1443413"/>
                </a:cubicBezTo>
                <a:cubicBezTo>
                  <a:pt x="1692774" y="1442154"/>
                  <a:pt x="1920744" y="12617"/>
                  <a:pt x="2161309" y="15136"/>
                </a:cubicBezTo>
                <a:cubicBezTo>
                  <a:pt x="2401874" y="17655"/>
                  <a:pt x="2656294" y="1340134"/>
                  <a:pt x="2894340" y="1458527"/>
                </a:cubicBezTo>
                <a:cubicBezTo>
                  <a:pt x="3132386" y="1576920"/>
                  <a:pt x="3360986" y="1151208"/>
                  <a:pt x="3589587" y="72549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/>
          <p:cNvSpPr/>
          <p:nvPr/>
        </p:nvSpPr>
        <p:spPr>
          <a:xfrm>
            <a:off x="4414563" y="2078182"/>
            <a:ext cx="604562" cy="248056"/>
          </a:xfrm>
          <a:custGeom>
            <a:avLst/>
            <a:gdLst>
              <a:gd name="connsiteX0" fmla="*/ 0 w 3589587"/>
              <a:gd name="connsiteY0" fmla="*/ 702825 h 1478613"/>
              <a:gd name="connsiteX1" fmla="*/ 710360 w 3589587"/>
              <a:gd name="connsiteY1" fmla="*/ 22693 h 1478613"/>
              <a:gd name="connsiteX2" fmla="*/ 1450949 w 3589587"/>
              <a:gd name="connsiteY2" fmla="*/ 1443413 h 1478613"/>
              <a:gd name="connsiteX3" fmla="*/ 2161309 w 3589587"/>
              <a:gd name="connsiteY3" fmla="*/ 15136 h 1478613"/>
              <a:gd name="connsiteX4" fmla="*/ 2894340 w 3589587"/>
              <a:gd name="connsiteY4" fmla="*/ 1458527 h 1478613"/>
              <a:gd name="connsiteX5" fmla="*/ 3589587 w 3589587"/>
              <a:gd name="connsiteY5" fmla="*/ 725496 h 147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587" h="1478613">
                <a:moveTo>
                  <a:pt x="0" y="702825"/>
                </a:moveTo>
                <a:cubicBezTo>
                  <a:pt x="234267" y="301043"/>
                  <a:pt x="468535" y="-100738"/>
                  <a:pt x="710360" y="22693"/>
                </a:cubicBezTo>
                <a:cubicBezTo>
                  <a:pt x="952185" y="146124"/>
                  <a:pt x="1209124" y="1444672"/>
                  <a:pt x="1450949" y="1443413"/>
                </a:cubicBezTo>
                <a:cubicBezTo>
                  <a:pt x="1692774" y="1442154"/>
                  <a:pt x="1920744" y="12617"/>
                  <a:pt x="2161309" y="15136"/>
                </a:cubicBezTo>
                <a:cubicBezTo>
                  <a:pt x="2401874" y="17655"/>
                  <a:pt x="2656294" y="1340134"/>
                  <a:pt x="2894340" y="1458527"/>
                </a:cubicBezTo>
                <a:cubicBezTo>
                  <a:pt x="3132386" y="1576920"/>
                  <a:pt x="3360986" y="1151208"/>
                  <a:pt x="3589587" y="72549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386504"/>
              </p:ext>
            </p:extLst>
          </p:nvPr>
        </p:nvGraphicFramePr>
        <p:xfrm>
          <a:off x="4014473" y="2472328"/>
          <a:ext cx="11049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6" name="Equation" r:id="rId12" imgW="1104840" imgH="609480" progId="Equation.DSMT4">
                  <p:embed/>
                </p:oleObj>
              </mc:Choice>
              <mc:Fallback>
                <p:oleObj name="Equation" r:id="rId12" imgW="11048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14473" y="2472328"/>
                        <a:ext cx="11049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9394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 l="2865" r="5208"/>
          <a:stretch>
            <a:fillRect/>
          </a:stretch>
        </p:blipFill>
        <p:spPr bwMode="auto">
          <a:xfrm>
            <a:off x="627233" y="973335"/>
            <a:ext cx="3778513" cy="3681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6977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s solenoi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8388">
            <a:off x="445864" y="497034"/>
            <a:ext cx="1972383" cy="6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images solenoi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8388">
            <a:off x="2857814" y="468065"/>
            <a:ext cx="1972383" cy="6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301068" y="1314922"/>
            <a:ext cx="663758" cy="438307"/>
            <a:chOff x="1225498" y="1473620"/>
            <a:chExt cx="663758" cy="43830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609646" y="1473620"/>
              <a:ext cx="0" cy="4383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520221" y="1550449"/>
              <a:ext cx="0" cy="25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609646" y="1677660"/>
              <a:ext cx="2796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225498" y="1678920"/>
              <a:ext cx="2796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 flipV="1">
            <a:off x="899286" y="1292251"/>
            <a:ext cx="362737" cy="2267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3650" y="1080655"/>
            <a:ext cx="415636" cy="4458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964827" y="1050426"/>
            <a:ext cx="347623" cy="4760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129867" y="1284695"/>
            <a:ext cx="1275878" cy="445864"/>
            <a:chOff x="1285953" y="2675187"/>
            <a:chExt cx="1275878" cy="445864"/>
          </a:xfrm>
        </p:grpSpPr>
        <p:sp>
          <p:nvSpPr>
            <p:cNvPr id="22" name="Oval 21"/>
            <p:cNvSpPr/>
            <p:nvPr/>
          </p:nvSpPr>
          <p:spPr>
            <a:xfrm>
              <a:off x="1700331" y="2675187"/>
              <a:ext cx="445864" cy="4458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60787" y="270541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V</a:t>
              </a:r>
              <a:endParaRPr lang="en-US" dirty="0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2146195" y="2886783"/>
              <a:ext cx="41563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285953" y="2888043"/>
              <a:ext cx="41563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/>
          <p:nvPr/>
        </p:nvCxnSpPr>
        <p:spPr>
          <a:xfrm flipH="1">
            <a:off x="4391892" y="1029014"/>
            <a:ext cx="347623" cy="4760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901898" y="1065540"/>
            <a:ext cx="241824" cy="4383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/>
          <p:nvPr/>
        </p:nvPicPr>
        <p:blipFill>
          <a:blip r:embed="rId4" cstate="print"/>
          <a:srcRect l="2865" r="5208"/>
          <a:stretch>
            <a:fillRect/>
          </a:stretch>
        </p:blipFill>
        <p:spPr bwMode="auto">
          <a:xfrm>
            <a:off x="498764" y="2168868"/>
            <a:ext cx="4231933" cy="2705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Straight Connector 35"/>
          <p:cNvCxnSpPr/>
          <p:nvPr/>
        </p:nvCxnSpPr>
        <p:spPr>
          <a:xfrm>
            <a:off x="961002" y="1527778"/>
            <a:ext cx="4284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48" name="Object 61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7288551"/>
              </p:ext>
            </p:extLst>
          </p:nvPr>
        </p:nvGraphicFramePr>
        <p:xfrm>
          <a:off x="1353036" y="967326"/>
          <a:ext cx="215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9" name="Equation" r:id="rId5" imgW="215640" imgH="279360" progId="Equation.DSMT4">
                  <p:embed/>
                </p:oleObj>
              </mc:Choice>
              <mc:Fallback>
                <p:oleObj name="Equation" r:id="rId5" imgW="215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53036" y="967326"/>
                        <a:ext cx="215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6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002020"/>
              </p:ext>
            </p:extLst>
          </p:nvPr>
        </p:nvGraphicFramePr>
        <p:xfrm>
          <a:off x="3694506" y="944655"/>
          <a:ext cx="203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0" name="Equation" r:id="rId7" imgW="203040" imgH="279360" progId="Equation.DSMT4">
                  <p:embed/>
                </p:oleObj>
              </mc:Choice>
              <mc:Fallback>
                <p:oleObj name="Equation" r:id="rId7" imgW="2030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4506" y="944655"/>
                        <a:ext cx="203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1" name="Rectangle 6150"/>
          <p:cNvSpPr/>
          <p:nvPr/>
        </p:nvSpPr>
        <p:spPr>
          <a:xfrm>
            <a:off x="498764" y="2320007"/>
            <a:ext cx="627233" cy="1330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235631"/>
              </p:ext>
            </p:extLst>
          </p:nvPr>
        </p:nvGraphicFramePr>
        <p:xfrm>
          <a:off x="778754" y="3764685"/>
          <a:ext cx="203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1" name="Equation" r:id="rId9" imgW="203040" imgH="279360" progId="Equation.DSMT4">
                  <p:embed/>
                </p:oleObj>
              </mc:Choice>
              <mc:Fallback>
                <p:oleObj name="Equation" r:id="rId9" imgW="203040" imgH="279360" progId="Equation.DSMT4">
                  <p:embed/>
                  <p:pic>
                    <p:nvPicPr>
                      <p:cNvPr id="6149" name="Object 61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8754" y="3764685"/>
                        <a:ext cx="203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359139"/>
              </p:ext>
            </p:extLst>
          </p:nvPr>
        </p:nvGraphicFramePr>
        <p:xfrm>
          <a:off x="772405" y="2608460"/>
          <a:ext cx="215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2" name="Equation" r:id="rId10" imgW="215640" imgH="279360" progId="Equation.DSMT4">
                  <p:embed/>
                </p:oleObj>
              </mc:Choice>
              <mc:Fallback>
                <p:oleObj name="Equation" r:id="rId10" imgW="215640" imgH="279360" progId="Equation.DSMT4">
                  <p:embed/>
                  <p:pic>
                    <p:nvPicPr>
                      <p:cNvPr id="6148" name="Object 614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2405" y="2608460"/>
                        <a:ext cx="215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2" name="Object 61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439633"/>
              </p:ext>
            </p:extLst>
          </p:nvPr>
        </p:nvGraphicFramePr>
        <p:xfrm>
          <a:off x="969149" y="2384740"/>
          <a:ext cx="1524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" name="Equation" r:id="rId11" imgW="152280" imgH="164880" progId="Equation.DSMT4">
                  <p:embed/>
                </p:oleObj>
              </mc:Choice>
              <mc:Fallback>
                <p:oleObj name="Equation" r:id="rId11" imgW="1522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69149" y="2384740"/>
                        <a:ext cx="1524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951643"/>
              </p:ext>
            </p:extLst>
          </p:nvPr>
        </p:nvGraphicFramePr>
        <p:xfrm>
          <a:off x="1733669" y="1637854"/>
          <a:ext cx="1524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4" name="Equation" r:id="rId13" imgW="152280" imgH="164880" progId="Equation.DSMT4">
                  <p:embed/>
                </p:oleObj>
              </mc:Choice>
              <mc:Fallback>
                <p:oleObj name="Equation" r:id="rId13" imgW="152280" imgH="164880" progId="Equation.DSMT4">
                  <p:embed/>
                  <p:pic>
                    <p:nvPicPr>
                      <p:cNvPr id="6152" name="Object 615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33669" y="1637854"/>
                        <a:ext cx="1524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3" name="TextBox 6152"/>
          <p:cNvSpPr txBox="1"/>
          <p:nvPr/>
        </p:nvSpPr>
        <p:spPr>
          <a:xfrm>
            <a:off x="1194010" y="2070625"/>
            <a:ext cx="11594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switch</a:t>
            </a:r>
            <a:r>
              <a:rPr lang="en-AU" sz="1400" dirty="0"/>
              <a:t> closed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2729345" y="2079442"/>
            <a:ext cx="125079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switch</a:t>
            </a:r>
            <a:r>
              <a:rPr lang="en-AU" sz="1400" dirty="0"/>
              <a:t> opened</a:t>
            </a:r>
            <a:endParaRPr lang="en-US" sz="1400" dirty="0"/>
          </a:p>
        </p:txBody>
      </p:sp>
      <p:sp>
        <p:nvSpPr>
          <p:cNvPr id="6154" name="Rectangle 6153"/>
          <p:cNvSpPr/>
          <p:nvPr/>
        </p:nvSpPr>
        <p:spPr>
          <a:xfrm>
            <a:off x="2251993" y="3362876"/>
            <a:ext cx="2561832" cy="377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56" name="Straight Connector 6155"/>
          <p:cNvCxnSpPr/>
          <p:nvPr/>
        </p:nvCxnSpPr>
        <p:spPr>
          <a:xfrm>
            <a:off x="1382936" y="2380463"/>
            <a:ext cx="0" cy="210085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084526" y="2351494"/>
            <a:ext cx="0" cy="210085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57" name="Object 61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226922"/>
              </p:ext>
            </p:extLst>
          </p:nvPr>
        </p:nvGraphicFramePr>
        <p:xfrm>
          <a:off x="3684850" y="2763799"/>
          <a:ext cx="1016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5" name="Equation" r:id="rId14" imgW="101520" imgH="177480" progId="Equation.DSMT4">
                  <p:embed/>
                </p:oleObj>
              </mc:Choice>
              <mc:Fallback>
                <p:oleObj name="Equation" r:id="rId14" imgW="101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84850" y="2763799"/>
                        <a:ext cx="1016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8" name="Rectangle 6157"/>
          <p:cNvSpPr/>
          <p:nvPr/>
        </p:nvSpPr>
        <p:spPr>
          <a:xfrm>
            <a:off x="3408218" y="2788542"/>
            <a:ext cx="188926" cy="181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05960" y="3968698"/>
            <a:ext cx="188926" cy="181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050530"/>
              </p:ext>
            </p:extLst>
          </p:nvPr>
        </p:nvGraphicFramePr>
        <p:xfrm>
          <a:off x="3731449" y="4057307"/>
          <a:ext cx="1016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" name="Equation" r:id="rId16" imgW="101520" imgH="177480" progId="Equation.DSMT4">
                  <p:embed/>
                </p:oleObj>
              </mc:Choice>
              <mc:Fallback>
                <p:oleObj name="Equation" r:id="rId16" imgW="101520" imgH="177480" progId="Equation.DSMT4">
                  <p:embed/>
                  <p:pic>
                    <p:nvPicPr>
                      <p:cNvPr id="6157" name="Object 615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731449" y="4057307"/>
                        <a:ext cx="1016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9" name="TextBox 6158"/>
          <p:cNvSpPr txBox="1"/>
          <p:nvPr/>
        </p:nvSpPr>
        <p:spPr>
          <a:xfrm>
            <a:off x="1012642" y="158697"/>
            <a:ext cx="838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primary</a:t>
            </a:r>
            <a:endParaRPr lang="en-US" sz="1600" dirty="0"/>
          </a:p>
        </p:txBody>
      </p:sp>
      <p:sp>
        <p:nvSpPr>
          <p:cNvPr id="58" name="TextBox 57"/>
          <p:cNvSpPr txBox="1"/>
          <p:nvPr/>
        </p:nvSpPr>
        <p:spPr>
          <a:xfrm>
            <a:off x="3235667" y="152399"/>
            <a:ext cx="1039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secondary</a:t>
            </a:r>
            <a:endParaRPr lang="en-US" sz="1600" dirty="0"/>
          </a:p>
        </p:txBody>
      </p:sp>
      <p:pic>
        <p:nvPicPr>
          <p:cNvPr id="39" name="Picture 2" descr="Image result for images solenoid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0700">
            <a:off x="1181729" y="5832035"/>
            <a:ext cx="658024" cy="39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088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images spark plu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63" y="1197237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images spark plugs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" t="13423" r="3027" b="3426"/>
          <a:stretch/>
        </p:blipFill>
        <p:spPr bwMode="auto">
          <a:xfrm>
            <a:off x="196483" y="1791013"/>
            <a:ext cx="2574878" cy="15792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82413" y="4133693"/>
            <a:ext cx="329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i="1" dirty="0">
                <a:solidFill>
                  <a:srgbClr val="FF0000"/>
                </a:solidFill>
              </a:rPr>
              <a:t>sparking</a:t>
            </a:r>
            <a:r>
              <a:rPr lang="en-AU" sz="1400" dirty="0"/>
              <a:t> due to very high induced voltages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29726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4359</TotalTime>
  <Words>522</Words>
  <Application>Microsoft Office PowerPoint</Application>
  <PresentationFormat>Custom</PresentationFormat>
  <Paragraphs>221</Paragraphs>
  <Slides>45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Cooper</dc:creator>
  <cp:lastModifiedBy>Owner</cp:lastModifiedBy>
  <cp:revision>84</cp:revision>
  <dcterms:created xsi:type="dcterms:W3CDTF">2017-08-13T09:43:23Z</dcterms:created>
  <dcterms:modified xsi:type="dcterms:W3CDTF">2019-10-07T09:14:19Z</dcterms:modified>
</cp:coreProperties>
</file>